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640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33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9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5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9319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8780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0018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582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97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13825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274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C57E6F-AC3D-4FFD-A5AF-2A820EB4682B}" type="datetimeFigureOut">
              <a:rPr lang="el-GR" smtClean="0"/>
              <a:t>8/10/2017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5FCEF3-2539-4285-85CE-D2B3A76D36A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311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entury" panose="02040604050505020304" pitchFamily="18" charset="0"/>
              </a:rPr>
              <a:t>Περίοδοι της νεοελληνικής λογοτεχνίας</a:t>
            </a:r>
            <a:endParaRPr lang="el-GR" dirty="0">
              <a:latin typeface="Century" panose="020406040505050203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9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0590" y="2862766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el-GR" sz="5400" b="1" dirty="0">
                <a:solidFill>
                  <a:schemeClr val="tx1"/>
                </a:solidFill>
              </a:rPr>
              <a:t/>
            </a:r>
            <a:br>
              <a:rPr lang="el-GR" sz="5400" b="1" dirty="0">
                <a:solidFill>
                  <a:schemeClr val="tx1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2478" y="1647204"/>
            <a:ext cx="10178322" cy="2816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Οι ποιητές της γενιάς του 30, με βάση τις αρχές του συμβολισμού και του υπερρεαλισμού, ανανεώνουν την ελληνική ποίηση.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ΧΑΡΑΚΤΗΡΙΣΤΙΚΑ: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Ελεύθερος στίχος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Χρήση λεξιλογίου καθημερινής ομιλίας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Κατάργηση λογικής αλληλουχίας, μέτρου, ομοιοκαταληξίας κ.ά.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ΕΚΠΡΟΣΩΠΟΙ: Γ Σεφέρης, Οδυσσέας Ελύτης, Νικήτας Ράντος, Γιώργος Σαραντάρης, Αντρέας Εμπειρίκος, Νίκος Εγγονόπουλος, Γιάννης Ρίτσος, Νικηφόρος Βρεττάκος κ.ά.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478" y="4467347"/>
            <a:ext cx="2423541" cy="2423541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099" y="4575179"/>
            <a:ext cx="3942633" cy="2207875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1124678" y="847433"/>
            <a:ext cx="2456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l-GR" sz="2400" b="1" dirty="0"/>
              <a:t>Γενιά του 1930</a:t>
            </a:r>
            <a:r>
              <a:rPr lang="el-GR" b="1" dirty="0"/>
              <a:t>.</a:t>
            </a:r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38" y="4575178"/>
            <a:ext cx="3326662" cy="22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3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1392" y="573025"/>
            <a:ext cx="10210800" cy="4477512"/>
          </a:xfrm>
        </p:spPr>
        <p:txBody>
          <a:bodyPr>
            <a:noAutofit/>
          </a:bodyPr>
          <a:lstStyle/>
          <a:p>
            <a:pPr fontAlgn="base"/>
            <a:r>
              <a:rPr lang="el-GR" b="1" dirty="0">
                <a:solidFill>
                  <a:schemeClr val="tx1"/>
                </a:solidFill>
              </a:rPr>
              <a:t>Η ΠΕΖΟΓΡΑΦΙΑ ΤΟΥ ΜΕΣΟΠΟΛΕΜΟΥ (1922 – 1945)</a:t>
            </a:r>
            <a:br>
              <a:rPr lang="el-GR" b="1" dirty="0">
                <a:solidFill>
                  <a:schemeClr val="tx1"/>
                </a:solidFill>
              </a:rPr>
            </a:br>
            <a:endParaRPr lang="el-GR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l-GR" b="1" u="sng" dirty="0" smtClean="0">
                <a:solidFill>
                  <a:schemeClr val="tx1"/>
                </a:solidFill>
              </a:rPr>
              <a:t>ΑΝΑΠΤΥΞΗ ΚΑΙ ΚΑΛΛΙΕΡΓΕΙΑ ΤΟΥ ΜΥΘΙΣΤΟΡΗΜΑΤΟΣ</a:t>
            </a:r>
            <a:r>
              <a:rPr lang="el-GR" b="1" dirty="0" smtClean="0">
                <a:solidFill>
                  <a:schemeClr val="tx1"/>
                </a:solidFill>
              </a:rPr>
              <a:t>: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Γ. </a:t>
            </a:r>
            <a:r>
              <a:rPr lang="el-GR" b="1" dirty="0" err="1">
                <a:solidFill>
                  <a:schemeClr val="tx1"/>
                </a:solidFill>
              </a:rPr>
              <a:t>Θεοτοκάς</a:t>
            </a:r>
            <a:r>
              <a:rPr lang="el-GR" dirty="0">
                <a:solidFill>
                  <a:schemeClr val="tx1"/>
                </a:solidFill>
              </a:rPr>
              <a:t> – </a:t>
            </a:r>
            <a:r>
              <a:rPr lang="el-GR" i="1" dirty="0">
                <a:solidFill>
                  <a:schemeClr val="tx1"/>
                </a:solidFill>
              </a:rPr>
              <a:t>Ελεύθερο Πνεύμα</a:t>
            </a:r>
            <a:r>
              <a:rPr lang="el-GR" dirty="0">
                <a:solidFill>
                  <a:schemeClr val="tx1"/>
                </a:solidFill>
              </a:rPr>
              <a:t> – </a:t>
            </a:r>
            <a:r>
              <a:rPr lang="el-GR" u="sng" dirty="0">
                <a:solidFill>
                  <a:schemeClr val="tx1"/>
                </a:solidFill>
              </a:rPr>
              <a:t>μανιφέστο γενιάς ’30</a:t>
            </a:r>
            <a:r>
              <a:rPr lang="el-GR" dirty="0">
                <a:solidFill>
                  <a:schemeClr val="tx1"/>
                </a:solidFill>
              </a:rPr>
              <a:t> – διακήρυξε τη ρήξη με την παράδοση και την ανανέωση.</a:t>
            </a:r>
          </a:p>
          <a:p>
            <a:pPr marL="0" indent="0" fontAlgn="base">
              <a:buNone/>
            </a:pPr>
            <a:r>
              <a:rPr lang="el-GR" b="1" u="sng" dirty="0">
                <a:solidFill>
                  <a:schemeClr val="tx1"/>
                </a:solidFill>
              </a:rPr>
              <a:t>ΕΚΠΡΟΣΩΠΟΙ</a:t>
            </a:r>
            <a:r>
              <a:rPr lang="el-GR" dirty="0">
                <a:solidFill>
                  <a:schemeClr val="tx1"/>
                </a:solidFill>
              </a:rPr>
              <a:t>:</a:t>
            </a:r>
            <a:r>
              <a:rPr lang="el-GR" b="1" dirty="0">
                <a:solidFill>
                  <a:schemeClr val="tx1"/>
                </a:solidFill>
              </a:rPr>
              <a:t> Μ. </a:t>
            </a:r>
            <a:r>
              <a:rPr lang="el-GR" b="1" dirty="0" err="1">
                <a:solidFill>
                  <a:schemeClr val="tx1"/>
                </a:solidFill>
              </a:rPr>
              <a:t>Καραγάτσης</a:t>
            </a:r>
            <a:r>
              <a:rPr lang="el-GR" b="1" dirty="0">
                <a:solidFill>
                  <a:schemeClr val="tx1"/>
                </a:solidFill>
              </a:rPr>
              <a:t>, Θ. Πετσάλης, Α. Τερζάκης, Γ. </a:t>
            </a:r>
            <a:r>
              <a:rPr lang="el-GR" b="1" dirty="0" err="1">
                <a:solidFill>
                  <a:schemeClr val="tx1"/>
                </a:solidFill>
              </a:rPr>
              <a:t>Μπεράτης</a:t>
            </a:r>
            <a:r>
              <a:rPr lang="el-GR" b="1" dirty="0">
                <a:solidFill>
                  <a:schemeClr val="tx1"/>
                </a:solidFill>
              </a:rPr>
              <a:t>, </a:t>
            </a:r>
            <a:r>
              <a:rPr lang="el-GR" b="1" dirty="0" smtClean="0">
                <a:solidFill>
                  <a:schemeClr val="tx1"/>
                </a:solidFill>
              </a:rPr>
              <a:t>Πέτρος Χάρης</a:t>
            </a:r>
            <a:r>
              <a:rPr lang="el-GR" b="1" dirty="0">
                <a:solidFill>
                  <a:schemeClr val="tx1"/>
                </a:solidFill>
              </a:rPr>
              <a:t>, Μέλπω </a:t>
            </a:r>
            <a:r>
              <a:rPr lang="el-GR" b="1" dirty="0" err="1">
                <a:solidFill>
                  <a:schemeClr val="tx1"/>
                </a:solidFill>
              </a:rPr>
              <a:t>Αξιώτη</a:t>
            </a:r>
            <a:r>
              <a:rPr lang="el-GR" b="1" dirty="0">
                <a:solidFill>
                  <a:schemeClr val="tx1"/>
                </a:solidFill>
              </a:rPr>
              <a:t>, Γ. Σκαρίμπας</a:t>
            </a:r>
            <a:r>
              <a:rPr lang="el-GR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l-GR" b="1" dirty="0">
                <a:solidFill>
                  <a:schemeClr val="tx1"/>
                </a:solidFill>
              </a:rPr>
              <a:t>ΔΥΟ ΤΑΣΕΙΣ (ως προς τη μορφή):</a:t>
            </a:r>
            <a:r>
              <a:rPr lang="el-GR" dirty="0">
                <a:solidFill>
                  <a:schemeClr val="tx1"/>
                </a:solidFill>
              </a:rPr>
              <a:t> Ρ</a:t>
            </a:r>
            <a:r>
              <a:rPr lang="el-GR" dirty="0" smtClean="0">
                <a:solidFill>
                  <a:schemeClr val="tx1"/>
                </a:solidFill>
              </a:rPr>
              <a:t>εαλιστική</a:t>
            </a:r>
            <a:r>
              <a:rPr lang="el-GR" dirty="0">
                <a:solidFill>
                  <a:schemeClr val="tx1"/>
                </a:solidFill>
              </a:rPr>
              <a:t>: συνέχεια και ανανέωση παράδοση (πεζογράφοι Αθήνας</a:t>
            </a:r>
            <a:r>
              <a:rPr lang="el-GR" dirty="0" smtClean="0">
                <a:solidFill>
                  <a:schemeClr val="tx1"/>
                </a:solidFill>
              </a:rPr>
              <a:t>),</a:t>
            </a:r>
            <a:r>
              <a:rPr lang="el-GR" dirty="0" err="1">
                <a:solidFill>
                  <a:schemeClr val="tx1"/>
                </a:solidFill>
              </a:rPr>
              <a:t>μ</a:t>
            </a:r>
            <a:r>
              <a:rPr lang="el-GR" dirty="0" err="1" smtClean="0">
                <a:solidFill>
                  <a:schemeClr val="tx1"/>
                </a:solidFill>
              </a:rPr>
              <a:t>οντερνιστική</a:t>
            </a:r>
            <a:r>
              <a:rPr lang="el-GR" dirty="0">
                <a:solidFill>
                  <a:schemeClr val="tx1"/>
                </a:solidFill>
              </a:rPr>
              <a:t> ή </a:t>
            </a:r>
            <a:r>
              <a:rPr lang="el-GR" dirty="0" err="1">
                <a:solidFill>
                  <a:schemeClr val="tx1"/>
                </a:solidFill>
              </a:rPr>
              <a:t>νεοτερική</a:t>
            </a:r>
            <a:r>
              <a:rPr lang="el-GR" dirty="0">
                <a:solidFill>
                  <a:schemeClr val="tx1"/>
                </a:solidFill>
              </a:rPr>
              <a:t> (πεζογράφοι Θεσσαλονίκης) – περιοδικό ΜΑΚΕΔΟΝΙΚΕΣ ΗΜΕΡΕΣ.</a:t>
            </a:r>
          </a:p>
          <a:p>
            <a:pPr marL="0" indent="0" fontAlgn="base">
              <a:buNone/>
            </a:pPr>
            <a:r>
              <a:rPr lang="el-GR" b="1" u="sng" dirty="0">
                <a:solidFill>
                  <a:schemeClr val="tx1"/>
                </a:solidFill>
              </a:rPr>
              <a:t>Εκπρόσωποι</a:t>
            </a:r>
            <a:r>
              <a:rPr lang="el-GR" b="1" dirty="0">
                <a:solidFill>
                  <a:schemeClr val="tx1"/>
                </a:solidFill>
              </a:rPr>
              <a:t>: </a:t>
            </a:r>
            <a:r>
              <a:rPr lang="el-GR" b="1" dirty="0" err="1">
                <a:solidFill>
                  <a:schemeClr val="tx1"/>
                </a:solidFill>
              </a:rPr>
              <a:t>Στ</a:t>
            </a:r>
            <a:r>
              <a:rPr lang="el-GR" b="1" dirty="0">
                <a:solidFill>
                  <a:schemeClr val="tx1"/>
                </a:solidFill>
              </a:rPr>
              <a:t>. </a:t>
            </a:r>
            <a:r>
              <a:rPr lang="el-GR" b="1" dirty="0" err="1">
                <a:solidFill>
                  <a:schemeClr val="tx1"/>
                </a:solidFill>
              </a:rPr>
              <a:t>Ξεφλούδας</a:t>
            </a:r>
            <a:r>
              <a:rPr lang="el-GR" b="1" dirty="0">
                <a:solidFill>
                  <a:schemeClr val="tx1"/>
                </a:solidFill>
              </a:rPr>
              <a:t>, </a:t>
            </a:r>
            <a:r>
              <a:rPr lang="el-GR" b="1" dirty="0" smtClean="0">
                <a:solidFill>
                  <a:schemeClr val="tx1"/>
                </a:solidFill>
              </a:rPr>
              <a:t>Γ. </a:t>
            </a:r>
            <a:r>
              <a:rPr lang="el-GR" b="1" dirty="0">
                <a:solidFill>
                  <a:schemeClr val="tx1"/>
                </a:solidFill>
              </a:rPr>
              <a:t>Δέλιος, </a:t>
            </a:r>
            <a:r>
              <a:rPr lang="el-GR" b="1" dirty="0" err="1">
                <a:solidFill>
                  <a:schemeClr val="tx1"/>
                </a:solidFill>
              </a:rPr>
              <a:t>Αλκ</a:t>
            </a:r>
            <a:r>
              <a:rPr lang="el-GR" b="1" dirty="0">
                <a:solidFill>
                  <a:schemeClr val="tx1"/>
                </a:solidFill>
              </a:rPr>
              <a:t>. Γιαννόπουλος, Νίκος Γαβριήλ </a:t>
            </a:r>
            <a:r>
              <a:rPr lang="el-GR" b="1" dirty="0" err="1">
                <a:solidFill>
                  <a:schemeClr val="tx1"/>
                </a:solidFill>
              </a:rPr>
              <a:t>Πετζίκης</a:t>
            </a:r>
            <a:r>
              <a:rPr lang="el-GR" dirty="0">
                <a:solidFill>
                  <a:schemeClr val="tx1"/>
                </a:solidFill>
              </a:rPr>
              <a:t>. Εισάγουν νέα ευρωπαϊκά ρεύματα, όπως τον εσωτερικό μονόλογο, τη ροή συνείδησης κλπ.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576" y="4727691"/>
            <a:ext cx="2682240" cy="198485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20" y="4727691"/>
            <a:ext cx="2458136" cy="21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534" y="0"/>
            <a:ext cx="10178322" cy="6693407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l-GR" sz="2200" b="1" dirty="0" smtClean="0">
                <a:solidFill>
                  <a:schemeClr val="tx1"/>
                </a:solidFill>
              </a:rPr>
              <a:t>ΜΕΤΑΠΟΛΕΜΙΚΗ </a:t>
            </a:r>
            <a:r>
              <a:rPr lang="el-GR" sz="2200" b="1" dirty="0">
                <a:solidFill>
                  <a:schemeClr val="tx1"/>
                </a:solidFill>
              </a:rPr>
              <a:t>ΛΟΓΟΤΕΧΝΙΑ (1945 – σήμερα)</a:t>
            </a:r>
          </a:p>
          <a:p>
            <a:pPr marL="0" indent="0" fontAlgn="base">
              <a:buNone/>
            </a:pPr>
            <a:r>
              <a:rPr lang="el-GR" b="1" u="sng" dirty="0">
                <a:solidFill>
                  <a:schemeClr val="tx1"/>
                </a:solidFill>
              </a:rPr>
              <a:t>1</a:t>
            </a:r>
            <a:r>
              <a:rPr lang="el-GR" b="1" u="sng" baseline="30000" dirty="0">
                <a:solidFill>
                  <a:schemeClr val="tx1"/>
                </a:solidFill>
              </a:rPr>
              <a:t>η</a:t>
            </a:r>
            <a:r>
              <a:rPr lang="el-GR" b="1" u="sng" dirty="0">
                <a:solidFill>
                  <a:schemeClr val="tx1"/>
                </a:solidFill>
              </a:rPr>
              <a:t> ΜΕΤΑΠΟΛΕΜΙΚΗ </a:t>
            </a:r>
            <a:r>
              <a:rPr lang="el-GR" b="1" u="sng" dirty="0" smtClean="0">
                <a:solidFill>
                  <a:schemeClr val="tx1"/>
                </a:solidFill>
              </a:rPr>
              <a:t>ΓΕΝΙΑ</a:t>
            </a:r>
          </a:p>
          <a:p>
            <a:pPr fontAlgn="base"/>
            <a:r>
              <a:rPr lang="el-GR" b="1" dirty="0" smtClean="0">
                <a:solidFill>
                  <a:schemeClr val="tx1"/>
                </a:solidFill>
              </a:rPr>
              <a:t>ΠΟΙΗΣΗ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Γ</a:t>
            </a:r>
            <a:r>
              <a:rPr lang="el-GR" dirty="0" smtClean="0">
                <a:solidFill>
                  <a:schemeClr val="tx1"/>
                </a:solidFill>
              </a:rPr>
              <a:t>εννήθηκαν ανάμεσα στο 1918 – 1928.τεχνοτροπικά επηρεάστηκε από τη γενιά του ’30</a:t>
            </a:r>
          </a:p>
          <a:p>
            <a:pPr fontAlgn="base"/>
            <a:r>
              <a:rPr lang="el-GR" b="1" dirty="0" smtClean="0">
                <a:solidFill>
                  <a:schemeClr val="tx1"/>
                </a:solidFill>
              </a:rPr>
              <a:t>ΤΑΣΕΙΣ</a:t>
            </a:r>
            <a:r>
              <a:rPr lang="el-GR" b="1" dirty="0">
                <a:solidFill>
                  <a:schemeClr val="tx1"/>
                </a:solidFill>
              </a:rPr>
              <a:t> (ανάλογα με το θεματικό υλικό):</a:t>
            </a:r>
          </a:p>
          <a:p>
            <a:pPr marL="0" indent="0" fontAlgn="base">
              <a:buNone/>
            </a:pPr>
            <a:r>
              <a:rPr lang="el-GR" b="1" dirty="0" smtClean="0">
                <a:solidFill>
                  <a:schemeClr val="tx1"/>
                </a:solidFill>
              </a:rPr>
              <a:t>	α</a:t>
            </a:r>
            <a:r>
              <a:rPr lang="el-GR" b="1" dirty="0">
                <a:solidFill>
                  <a:schemeClr val="tx1"/>
                </a:solidFill>
              </a:rPr>
              <a:t>) </a:t>
            </a:r>
            <a:r>
              <a:rPr lang="el-GR" b="1" u="sng" dirty="0">
                <a:solidFill>
                  <a:schemeClr val="tx1"/>
                </a:solidFill>
              </a:rPr>
              <a:t>Αντιστασιακή ή κοινωνική ποίηση</a:t>
            </a:r>
            <a:r>
              <a:rPr lang="el-GR" b="1" dirty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Εκφράζει τα σήματα των ελπίδων και των διαψεύσεών της στην ποίηση. Αρχικά οι ποιητές αυτής της τάσης </a:t>
            </a:r>
            <a:r>
              <a:rPr lang="el-GR" dirty="0" smtClean="0">
                <a:solidFill>
                  <a:schemeClr val="tx1"/>
                </a:solidFill>
              </a:rPr>
              <a:t>εκφράζουν </a:t>
            </a:r>
            <a:r>
              <a:rPr lang="el-GR" dirty="0">
                <a:solidFill>
                  <a:schemeClr val="tx1"/>
                </a:solidFill>
              </a:rPr>
              <a:t>τον ενθουσιασμό τους και τα οράματά τους για έναν καλύτερο κόσμο (αγωνιστική – αντιστασιακή φάση της ποίησης</a:t>
            </a:r>
            <a:r>
              <a:rPr lang="el-GR" dirty="0" smtClean="0">
                <a:solidFill>
                  <a:schemeClr val="tx1"/>
                </a:solidFill>
              </a:rPr>
              <a:t>).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u="sng" dirty="0" smtClean="0">
                <a:solidFill>
                  <a:schemeClr val="tx1"/>
                </a:solidFill>
              </a:rPr>
              <a:t>ΕΚΠΡΟΣΩΠΟΙ</a:t>
            </a:r>
            <a:r>
              <a:rPr lang="el-GR" dirty="0">
                <a:solidFill>
                  <a:schemeClr val="tx1"/>
                </a:solidFill>
              </a:rPr>
              <a:t>:</a:t>
            </a:r>
            <a:r>
              <a:rPr lang="el-GR" b="1" dirty="0">
                <a:solidFill>
                  <a:schemeClr val="tx1"/>
                </a:solidFill>
              </a:rPr>
              <a:t> Μ. Αναγνωστάκης, Γ. </a:t>
            </a:r>
            <a:r>
              <a:rPr lang="el-GR" b="1" dirty="0" err="1">
                <a:solidFill>
                  <a:schemeClr val="tx1"/>
                </a:solidFill>
              </a:rPr>
              <a:t>Δάλλας</a:t>
            </a:r>
            <a:r>
              <a:rPr lang="el-GR" b="1" dirty="0">
                <a:solidFill>
                  <a:schemeClr val="tx1"/>
                </a:solidFill>
              </a:rPr>
              <a:t>, Δ. </a:t>
            </a:r>
            <a:r>
              <a:rPr lang="el-GR" b="1" dirty="0" err="1">
                <a:solidFill>
                  <a:schemeClr val="tx1"/>
                </a:solidFill>
              </a:rPr>
              <a:t>Δούκαρης</a:t>
            </a:r>
            <a:r>
              <a:rPr lang="el-GR" b="1" dirty="0">
                <a:solidFill>
                  <a:schemeClr val="tx1"/>
                </a:solidFill>
              </a:rPr>
              <a:t>, Τ. Καρβέλης, Μ. Κατσαρός, Κ. Κύρου, Θ. </a:t>
            </a:r>
            <a:r>
              <a:rPr lang="el-GR" b="1" dirty="0" err="1">
                <a:solidFill>
                  <a:schemeClr val="tx1"/>
                </a:solidFill>
              </a:rPr>
              <a:t>Κωσταβάρας</a:t>
            </a:r>
            <a:r>
              <a:rPr lang="el-GR" b="1" dirty="0">
                <a:solidFill>
                  <a:schemeClr val="tx1"/>
                </a:solidFill>
              </a:rPr>
              <a:t>, Τ. Λειβαδίτης, Τ. Πατρίκιος, Γ. Παυλόπουλος, Γ. Σαράντης, Δ. Χριστοδούλου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l-GR" dirty="0" smtClean="0">
                <a:solidFill>
                  <a:schemeClr val="tx1"/>
                </a:solidFill>
              </a:rPr>
              <a:t>	</a:t>
            </a:r>
            <a:r>
              <a:rPr lang="el-GR" b="1" dirty="0" smtClean="0">
                <a:solidFill>
                  <a:schemeClr val="tx1"/>
                </a:solidFill>
              </a:rPr>
              <a:t>β</a:t>
            </a:r>
            <a:r>
              <a:rPr lang="el-GR" b="1" dirty="0">
                <a:solidFill>
                  <a:schemeClr val="tx1"/>
                </a:solidFill>
              </a:rPr>
              <a:t>) </a:t>
            </a:r>
            <a:r>
              <a:rPr lang="el-GR" b="1" u="sng" dirty="0" err="1">
                <a:solidFill>
                  <a:schemeClr val="tx1"/>
                </a:solidFill>
              </a:rPr>
              <a:t>Νεοϋπερρεαλιστική</a:t>
            </a:r>
            <a:r>
              <a:rPr lang="el-GR" b="1" u="sng" dirty="0">
                <a:solidFill>
                  <a:schemeClr val="tx1"/>
                </a:solidFill>
              </a:rPr>
              <a:t> </a:t>
            </a:r>
            <a:r>
              <a:rPr lang="el-GR" b="1" u="sng" dirty="0" smtClean="0">
                <a:solidFill>
                  <a:schemeClr val="tx1"/>
                </a:solidFill>
              </a:rPr>
              <a:t>ποίηση</a:t>
            </a:r>
            <a:r>
              <a:rPr lang="el-GR" b="1" dirty="0" smtClean="0">
                <a:solidFill>
                  <a:schemeClr val="tx1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el-GR" b="1" u="sng" dirty="0" smtClean="0">
                <a:solidFill>
                  <a:schemeClr val="tx1"/>
                </a:solidFill>
              </a:rPr>
              <a:t>ΕΚΠΡΟΣΩΠΟΙ</a:t>
            </a:r>
            <a:r>
              <a:rPr lang="el-GR" dirty="0">
                <a:solidFill>
                  <a:schemeClr val="tx1"/>
                </a:solidFill>
              </a:rPr>
              <a:t>:</a:t>
            </a:r>
            <a:r>
              <a:rPr lang="el-GR" b="1" dirty="0">
                <a:solidFill>
                  <a:schemeClr val="tx1"/>
                </a:solidFill>
              </a:rPr>
              <a:t> Ε. </a:t>
            </a:r>
            <a:r>
              <a:rPr lang="el-GR" b="1" dirty="0" err="1">
                <a:solidFill>
                  <a:schemeClr val="tx1"/>
                </a:solidFill>
              </a:rPr>
              <a:t>Βακαλό</a:t>
            </a:r>
            <a:r>
              <a:rPr lang="el-GR" b="1" dirty="0">
                <a:solidFill>
                  <a:schemeClr val="tx1"/>
                </a:solidFill>
              </a:rPr>
              <a:t>, Ν. Βαλαωρίτης, Ε. Χ. Γονατάς, Ε. </a:t>
            </a:r>
            <a:r>
              <a:rPr lang="el-GR" b="1" dirty="0" err="1">
                <a:solidFill>
                  <a:schemeClr val="tx1"/>
                </a:solidFill>
              </a:rPr>
              <a:t>Κακναβάτος</a:t>
            </a:r>
            <a:r>
              <a:rPr lang="el-GR" b="1" dirty="0">
                <a:solidFill>
                  <a:schemeClr val="tx1"/>
                </a:solidFill>
              </a:rPr>
              <a:t>, Δ. Π. παπαδίτσας, Μ. Σαχτούρης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l-GR" dirty="0" smtClean="0">
                <a:solidFill>
                  <a:schemeClr val="tx1"/>
                </a:solidFill>
              </a:rPr>
              <a:t>	</a:t>
            </a:r>
            <a:r>
              <a:rPr lang="el-GR" b="1" dirty="0" smtClean="0">
                <a:solidFill>
                  <a:schemeClr val="tx1"/>
                </a:solidFill>
              </a:rPr>
              <a:t>γ) </a:t>
            </a:r>
            <a:r>
              <a:rPr lang="el-GR" b="1" u="sng" dirty="0" smtClean="0">
                <a:solidFill>
                  <a:schemeClr val="tx1"/>
                </a:solidFill>
              </a:rPr>
              <a:t>Υπαρξιακή ή μεταφυσική ποίηση</a:t>
            </a:r>
          </a:p>
          <a:p>
            <a:pPr marL="0" indent="0" fontAlgn="base">
              <a:buNone/>
            </a:pPr>
            <a:r>
              <a:rPr lang="el-GR" b="1" u="sng" dirty="0" smtClean="0">
                <a:solidFill>
                  <a:schemeClr val="tx1"/>
                </a:solidFill>
              </a:rPr>
              <a:t>ΕΚΠΡΟΣΩΠΟΙ</a:t>
            </a:r>
            <a:r>
              <a:rPr lang="el-GR" dirty="0" smtClean="0">
                <a:solidFill>
                  <a:schemeClr val="tx1"/>
                </a:solidFill>
              </a:rPr>
              <a:t>: </a:t>
            </a:r>
            <a:r>
              <a:rPr lang="el-GR" b="1" dirty="0" smtClean="0">
                <a:solidFill>
                  <a:schemeClr val="tx1"/>
                </a:solidFill>
              </a:rPr>
              <a:t>Ό. Βότση, Γ. Κότσιρας</a:t>
            </a:r>
          </a:p>
          <a:p>
            <a:pPr fontAlgn="base"/>
            <a:r>
              <a:rPr lang="el-GR" b="1" dirty="0" smtClean="0">
                <a:solidFill>
                  <a:schemeClr val="tx1"/>
                </a:solidFill>
              </a:rPr>
              <a:t>ΠΕΖΟΓΡΑΦΙΑ</a:t>
            </a:r>
            <a:r>
              <a:rPr lang="el-GR" dirty="0" smtClean="0">
                <a:solidFill>
                  <a:schemeClr val="tx1"/>
                </a:solidFill>
              </a:rPr>
              <a:t>: Γεννήθηκαν </a:t>
            </a:r>
            <a:r>
              <a:rPr lang="el-GR" dirty="0">
                <a:solidFill>
                  <a:schemeClr val="tx1"/>
                </a:solidFill>
              </a:rPr>
              <a:t>μετά το 1920 </a:t>
            </a:r>
            <a:r>
              <a:rPr lang="el-GR" dirty="0" smtClean="0">
                <a:solidFill>
                  <a:schemeClr val="tx1"/>
                </a:solidFill>
              </a:rPr>
              <a:t>1930. Ο </a:t>
            </a:r>
            <a:r>
              <a:rPr lang="el-GR" dirty="0">
                <a:solidFill>
                  <a:schemeClr val="tx1"/>
                </a:solidFill>
              </a:rPr>
              <a:t>πόλεμος επηρέασε το έργο </a:t>
            </a:r>
            <a:r>
              <a:rPr lang="el-GR" dirty="0" smtClean="0">
                <a:solidFill>
                  <a:schemeClr val="tx1"/>
                </a:solidFill>
              </a:rPr>
              <a:t>τους.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dirty="0" smtClean="0">
                <a:solidFill>
                  <a:schemeClr val="tx1"/>
                </a:solidFill>
              </a:rPr>
              <a:t>Πεζογραφία </a:t>
            </a:r>
            <a:r>
              <a:rPr lang="el-GR" dirty="0">
                <a:solidFill>
                  <a:schemeClr val="tx1"/>
                </a:solidFill>
              </a:rPr>
              <a:t>με σκυθρωπό χαρακτήρα. Πρώτη εμφάνιση στα γράμματα μεταξύ 1944 – 1947.1954: Έκδοση περιοδικού ΕΠΙΘΕΩΡΗΣΗ ΤΕΧΝΗΣ.</a:t>
            </a:r>
          </a:p>
          <a:p>
            <a:pPr fontAlgn="base"/>
            <a:endParaRPr lang="el-GR" dirty="0" smtClean="0">
              <a:solidFill>
                <a:schemeClr val="tx1"/>
              </a:solidFill>
            </a:endParaRPr>
          </a:p>
          <a:p>
            <a:pPr fontAlgn="base"/>
            <a:endParaRPr lang="el-GR" dirty="0" smtClean="0">
              <a:solidFill>
                <a:schemeClr val="tx1"/>
              </a:solidFill>
            </a:endParaRPr>
          </a:p>
          <a:p>
            <a:pPr fontAlgn="base"/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27294" y="676657"/>
            <a:ext cx="10178322" cy="642518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l-GR" b="1" u="sng" dirty="0" smtClean="0">
                <a:solidFill>
                  <a:schemeClr val="tx1"/>
                </a:solidFill>
              </a:rPr>
              <a:t>2</a:t>
            </a:r>
            <a:r>
              <a:rPr lang="el-GR" b="1" u="sng" baseline="30000" dirty="0" smtClean="0">
                <a:solidFill>
                  <a:schemeClr val="tx1"/>
                </a:solidFill>
              </a:rPr>
              <a:t>Η</a:t>
            </a:r>
            <a:r>
              <a:rPr lang="el-GR" b="1" u="sng" dirty="0" smtClean="0">
                <a:solidFill>
                  <a:schemeClr val="tx1"/>
                </a:solidFill>
              </a:rPr>
              <a:t> ΜΕΤΑΠΟΛΕΜΙΚΗ ΓΕΝΙΑ</a:t>
            </a:r>
          </a:p>
          <a:p>
            <a:pPr fontAlgn="base"/>
            <a:r>
              <a:rPr lang="el-GR" b="1" dirty="0" smtClean="0">
                <a:solidFill>
                  <a:schemeClr val="tx1"/>
                </a:solidFill>
              </a:rPr>
              <a:t>ΠΟΙΗΣΗ: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Γεννήθηκαν ανάμεσα στο 1928 – </a:t>
            </a:r>
            <a:r>
              <a:rPr lang="el-GR" dirty="0" smtClean="0">
                <a:solidFill>
                  <a:schemeClr val="tx1"/>
                </a:solidFill>
              </a:rPr>
              <a:t>1940</a:t>
            </a:r>
            <a:r>
              <a:rPr lang="el-GR" dirty="0">
                <a:solidFill>
                  <a:schemeClr val="tx1"/>
                </a:solidFill>
              </a:rPr>
              <a:t>.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Οι περισσότεροι από τους ποιητές της δεν έζησαν ως έφηβοι μέσα στην Κατοχή, ζουν σε μεταβατική εποχή όπου η συλλογική μνήμη έχει καταπέσει και η πολιτικοκοινωνική ζωή της χώρας δεν έχει βρει τον κανονικό της ρυθμό. </a:t>
            </a:r>
            <a:r>
              <a:rPr lang="el-GR" dirty="0" smtClean="0">
                <a:solidFill>
                  <a:schemeClr val="tx1"/>
                </a:solidFill>
              </a:rPr>
              <a:t>Αίσθηση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διάψευσης οραμάτων</a:t>
            </a:r>
            <a:r>
              <a:rPr lang="el-GR" dirty="0">
                <a:solidFill>
                  <a:schemeClr val="tx1"/>
                </a:solidFill>
              </a:rPr>
              <a:t> και μιας ζωής </a:t>
            </a:r>
            <a:r>
              <a:rPr lang="el-GR" dirty="0" smtClean="0">
                <a:solidFill>
                  <a:schemeClr val="tx1"/>
                </a:solidFill>
              </a:rPr>
              <a:t>χαμένης.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 smtClean="0">
                <a:solidFill>
                  <a:schemeClr val="tx1"/>
                </a:solidFill>
              </a:rPr>
              <a:t>Αρνούνται </a:t>
            </a:r>
            <a:r>
              <a:rPr lang="el-GR" b="1" dirty="0">
                <a:solidFill>
                  <a:schemeClr val="tx1"/>
                </a:solidFill>
              </a:rPr>
              <a:t>να συμμετάσχουν στο πολιτικό και κοινωνικό παιχνίδι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dirty="0" smtClean="0">
                <a:solidFill>
                  <a:schemeClr val="tx1"/>
                </a:solidFill>
              </a:rPr>
              <a:t>ΕΠΙΡΡΟΕΣ</a:t>
            </a:r>
            <a:r>
              <a:rPr lang="el-GR" dirty="0" smtClean="0">
                <a:solidFill>
                  <a:schemeClr val="tx1"/>
                </a:solidFill>
              </a:rPr>
              <a:t>:</a:t>
            </a:r>
            <a:r>
              <a:rPr lang="el-GR" dirty="0">
                <a:solidFill>
                  <a:schemeClr val="tx1"/>
                </a:solidFill>
              </a:rPr>
              <a:t> α</a:t>
            </a:r>
            <a:r>
              <a:rPr lang="el-GR" dirty="0" smtClean="0">
                <a:solidFill>
                  <a:schemeClr val="tx1"/>
                </a:solidFill>
              </a:rPr>
              <a:t>ντιστασιακή </a:t>
            </a:r>
            <a:r>
              <a:rPr lang="el-GR" dirty="0">
                <a:solidFill>
                  <a:schemeClr val="tx1"/>
                </a:solidFill>
              </a:rPr>
              <a:t>τάση, υ</a:t>
            </a:r>
            <a:r>
              <a:rPr lang="el-GR" dirty="0" smtClean="0">
                <a:solidFill>
                  <a:schemeClr val="tx1"/>
                </a:solidFill>
              </a:rPr>
              <a:t>παρξιακή </a:t>
            </a:r>
            <a:r>
              <a:rPr lang="el-GR" dirty="0">
                <a:solidFill>
                  <a:schemeClr val="tx1"/>
                </a:solidFill>
              </a:rPr>
              <a:t>τάση, Κ</a:t>
            </a:r>
            <a:r>
              <a:rPr lang="el-GR" dirty="0" smtClean="0">
                <a:solidFill>
                  <a:schemeClr val="tx1"/>
                </a:solidFill>
              </a:rPr>
              <a:t>αρυωτάκης.</a:t>
            </a:r>
            <a:r>
              <a:rPr lang="el-GR" b="1" dirty="0" smtClean="0">
                <a:solidFill>
                  <a:schemeClr val="tx1"/>
                </a:solidFill>
              </a:rPr>
              <a:t> ΧΑΡΑΚΤΗΡΙΣΤΙΚΑ: κριτικό πνεύμα και σκεπτικισμός</a:t>
            </a:r>
            <a:r>
              <a:rPr lang="el-GR" dirty="0" smtClean="0">
                <a:solidFill>
                  <a:schemeClr val="tx1"/>
                </a:solidFill>
              </a:rPr>
              <a:t>,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 err="1">
                <a:solidFill>
                  <a:schemeClr val="tx1"/>
                </a:solidFill>
              </a:rPr>
              <a:t>α</a:t>
            </a:r>
            <a:r>
              <a:rPr lang="el-GR" b="1" dirty="0" err="1" smtClean="0">
                <a:solidFill>
                  <a:schemeClr val="tx1"/>
                </a:solidFill>
              </a:rPr>
              <a:t>ντιλυρικός</a:t>
            </a: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ποιητικός λόγος, τραχύτητα, αιχμηρότητα και σκληρότητα εκφραστικών μέσων.</a:t>
            </a:r>
          </a:p>
          <a:p>
            <a:pPr fontAlgn="base"/>
            <a:r>
              <a:rPr lang="el-GR" b="1" u="sng" dirty="0">
                <a:solidFill>
                  <a:schemeClr val="tx1"/>
                </a:solidFill>
              </a:rPr>
              <a:t>ΕΚΠΡΟΣΩΠΟΙ</a:t>
            </a:r>
            <a:r>
              <a:rPr lang="el-GR" b="1" dirty="0">
                <a:solidFill>
                  <a:schemeClr val="tx1"/>
                </a:solidFill>
              </a:rPr>
              <a:t>: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Κ. Αγγελάκη – </a:t>
            </a:r>
            <a:r>
              <a:rPr lang="el-GR" b="1" dirty="0" err="1">
                <a:solidFill>
                  <a:schemeClr val="tx1"/>
                </a:solidFill>
              </a:rPr>
              <a:t>Ρουκ</a:t>
            </a:r>
            <a:r>
              <a:rPr lang="el-GR" b="1" dirty="0">
                <a:solidFill>
                  <a:schemeClr val="tx1"/>
                </a:solidFill>
              </a:rPr>
              <a:t>, Α. Αγγελάκης, Ο. Αλεξάκης, Ν. Α. </a:t>
            </a:r>
            <a:r>
              <a:rPr lang="el-GR" b="1" dirty="0" err="1">
                <a:solidFill>
                  <a:schemeClr val="tx1"/>
                </a:solidFill>
              </a:rPr>
              <a:t>Ασλάνογλου</a:t>
            </a:r>
            <a:r>
              <a:rPr lang="el-GR" b="1" dirty="0">
                <a:solidFill>
                  <a:schemeClr val="tx1"/>
                </a:solidFill>
              </a:rPr>
              <a:t>, Θ. </a:t>
            </a:r>
            <a:r>
              <a:rPr lang="el-GR" b="1" dirty="0" err="1">
                <a:solidFill>
                  <a:schemeClr val="tx1"/>
                </a:solidFill>
              </a:rPr>
              <a:t>Γκόρμπας</a:t>
            </a:r>
            <a:r>
              <a:rPr lang="el-GR" b="1" dirty="0">
                <a:solidFill>
                  <a:schemeClr val="tx1"/>
                </a:solidFill>
              </a:rPr>
              <a:t>, Ν. </a:t>
            </a:r>
            <a:r>
              <a:rPr lang="el-GR" b="1" dirty="0" smtClean="0">
                <a:solidFill>
                  <a:schemeClr val="tx1"/>
                </a:solidFill>
              </a:rPr>
              <a:t>Γρηγοριάδης,</a:t>
            </a:r>
            <a:r>
              <a:rPr lang="el-GR" b="1" dirty="0">
                <a:solidFill>
                  <a:schemeClr val="tx1"/>
                </a:solidFill>
              </a:rPr>
              <a:t> Τ. </a:t>
            </a:r>
            <a:r>
              <a:rPr lang="el-GR" b="1" dirty="0" err="1">
                <a:solidFill>
                  <a:schemeClr val="tx1"/>
                </a:solidFill>
              </a:rPr>
              <a:t>Δενέγρης</a:t>
            </a:r>
            <a:r>
              <a:rPr lang="el-GR" b="1" dirty="0">
                <a:solidFill>
                  <a:schemeClr val="tx1"/>
                </a:solidFill>
              </a:rPr>
              <a:t>, Κ. </a:t>
            </a:r>
            <a:r>
              <a:rPr lang="el-GR" b="1" dirty="0" err="1">
                <a:solidFill>
                  <a:schemeClr val="tx1"/>
                </a:solidFill>
              </a:rPr>
              <a:t>Δημουλά</a:t>
            </a:r>
            <a:r>
              <a:rPr lang="el-GR" b="1" dirty="0">
                <a:solidFill>
                  <a:schemeClr val="tx1"/>
                </a:solidFill>
              </a:rPr>
              <a:t>, Μ. Ελευθερίου</a:t>
            </a:r>
            <a:r>
              <a:rPr lang="el-GR" b="1" dirty="0" smtClean="0">
                <a:solidFill>
                  <a:schemeClr val="tx1"/>
                </a:solidFill>
              </a:rPr>
              <a:t>,</a:t>
            </a:r>
            <a:r>
              <a:rPr lang="el-GR" b="1" dirty="0">
                <a:solidFill>
                  <a:schemeClr val="tx1"/>
                </a:solidFill>
              </a:rPr>
              <a:t> Β. Καραβίτης, Μ. Κέντρου – </a:t>
            </a:r>
            <a:r>
              <a:rPr lang="el-GR" b="1" dirty="0" err="1">
                <a:solidFill>
                  <a:schemeClr val="tx1"/>
                </a:solidFill>
              </a:rPr>
              <a:t>Αγαθοπούλου</a:t>
            </a:r>
            <a:r>
              <a:rPr lang="el-GR" b="1" dirty="0">
                <a:solidFill>
                  <a:schemeClr val="tx1"/>
                </a:solidFill>
              </a:rPr>
              <a:t>, Τ. </a:t>
            </a:r>
            <a:r>
              <a:rPr lang="el-GR" b="1" dirty="0" err="1" smtClean="0">
                <a:solidFill>
                  <a:schemeClr val="tx1"/>
                </a:solidFill>
              </a:rPr>
              <a:t>Κόρφης</a:t>
            </a:r>
            <a:r>
              <a:rPr lang="el-GR" b="1" dirty="0">
                <a:solidFill>
                  <a:schemeClr val="tx1"/>
                </a:solidFill>
              </a:rPr>
              <a:t>, Χ. </a:t>
            </a:r>
            <a:r>
              <a:rPr lang="el-GR" b="1" dirty="0" smtClean="0">
                <a:solidFill>
                  <a:schemeClr val="tx1"/>
                </a:solidFill>
              </a:rPr>
              <a:t>Λάσκαρης</a:t>
            </a:r>
            <a:r>
              <a:rPr lang="el-GR" b="1" dirty="0">
                <a:solidFill>
                  <a:schemeClr val="tx1"/>
                </a:solidFill>
              </a:rPr>
              <a:t>, Γ. </a:t>
            </a:r>
            <a:r>
              <a:rPr lang="el-GR" b="1" dirty="0" smtClean="0">
                <a:solidFill>
                  <a:schemeClr val="tx1"/>
                </a:solidFill>
              </a:rPr>
              <a:t>Μανουσάκη,</a:t>
            </a:r>
            <a:r>
              <a:rPr lang="el-GR" b="1" dirty="0">
                <a:solidFill>
                  <a:schemeClr val="tx1"/>
                </a:solidFill>
              </a:rPr>
              <a:t> Μ. </a:t>
            </a:r>
            <a:r>
              <a:rPr lang="el-GR" b="1" dirty="0" err="1">
                <a:solidFill>
                  <a:schemeClr val="tx1"/>
                </a:solidFill>
              </a:rPr>
              <a:t>Μέσκος</a:t>
            </a:r>
            <a:r>
              <a:rPr lang="el-GR" b="1" dirty="0">
                <a:solidFill>
                  <a:schemeClr val="tx1"/>
                </a:solidFill>
              </a:rPr>
              <a:t>, Μ. Μουντές, Τ. </a:t>
            </a:r>
            <a:r>
              <a:rPr lang="el-GR" b="1" dirty="0" err="1">
                <a:solidFill>
                  <a:schemeClr val="tx1"/>
                </a:solidFill>
              </a:rPr>
              <a:t>Πορφύρης</a:t>
            </a:r>
            <a:r>
              <a:rPr lang="el-GR" b="1" dirty="0">
                <a:solidFill>
                  <a:schemeClr val="tx1"/>
                </a:solidFill>
              </a:rPr>
              <a:t>,  Σ. </a:t>
            </a:r>
            <a:r>
              <a:rPr lang="el-GR" b="1" dirty="0" err="1">
                <a:solidFill>
                  <a:schemeClr val="tx1"/>
                </a:solidFill>
              </a:rPr>
              <a:t>Τσακνιάς</a:t>
            </a:r>
            <a:r>
              <a:rPr lang="el-GR" b="1" dirty="0">
                <a:solidFill>
                  <a:schemeClr val="tx1"/>
                </a:solidFill>
              </a:rPr>
              <a:t>,  </a:t>
            </a:r>
            <a:r>
              <a:rPr lang="el-GR" b="1" dirty="0" err="1">
                <a:solidFill>
                  <a:schemeClr val="tx1"/>
                </a:solidFill>
              </a:rPr>
              <a:t>Ντ</a:t>
            </a:r>
            <a:r>
              <a:rPr lang="el-GR" b="1" dirty="0">
                <a:solidFill>
                  <a:schemeClr val="tx1"/>
                </a:solidFill>
              </a:rPr>
              <a:t>. </a:t>
            </a:r>
            <a:r>
              <a:rPr lang="el-GR" b="1" dirty="0" smtClean="0">
                <a:solidFill>
                  <a:schemeClr val="tx1"/>
                </a:solidFill>
              </a:rPr>
              <a:t>Χριστιανόπουλος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κ.α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971" y="5017008"/>
            <a:ext cx="2060448" cy="206044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63" y="5381965"/>
            <a:ext cx="2615646" cy="1625527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59" y="5287619"/>
            <a:ext cx="3001061" cy="181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486" y="688849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ΠΕΖΟΓΡΑΦΙΑ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Γεννήθηκαν μετά το 1930. πρώτη εμφάνιση στη δεκαετία του ’60. ψυχολογικά διαφοροποιημένη από τους πρώτους, καθώς, λόγω ηλικίας, δε διαδραμάτισαν κάποιο ρόλο στα γεγονότα της δεκαετίας του ’40. </a:t>
            </a:r>
            <a:r>
              <a:rPr lang="el-GR" b="1" dirty="0">
                <a:solidFill>
                  <a:schemeClr val="tx1"/>
                </a:solidFill>
              </a:rPr>
              <a:t>Κείμενα με βιωματικό χαρακτήρα, υπαρξιακά θέματα</a:t>
            </a:r>
            <a:r>
              <a:rPr lang="el-GR" dirty="0">
                <a:solidFill>
                  <a:schemeClr val="tx1"/>
                </a:solidFill>
              </a:rPr>
              <a:t> (μοναξιά, περιθωριοποίηση, ψυχολογικά αδιέξοδα</a:t>
            </a:r>
            <a:r>
              <a:rPr lang="el-GR" dirty="0" smtClean="0">
                <a:solidFill>
                  <a:schemeClr val="tx1"/>
                </a:solidFill>
              </a:rPr>
              <a:t>).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Με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πολιτικά θέματα</a:t>
            </a:r>
            <a:r>
              <a:rPr lang="el-GR" dirty="0">
                <a:solidFill>
                  <a:schemeClr val="tx1"/>
                </a:solidFill>
              </a:rPr>
              <a:t> ασχολούνται οι:</a:t>
            </a:r>
            <a:r>
              <a:rPr lang="el-GR" b="1" dirty="0">
                <a:solidFill>
                  <a:schemeClr val="tx1"/>
                </a:solidFill>
              </a:rPr>
              <a:t> Β. Βασιλικός, </a:t>
            </a:r>
            <a:r>
              <a:rPr lang="el-GR" b="1" dirty="0" err="1">
                <a:solidFill>
                  <a:schemeClr val="tx1"/>
                </a:solidFill>
              </a:rPr>
              <a:t>Μένης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err="1">
                <a:solidFill>
                  <a:schemeClr val="tx1"/>
                </a:solidFill>
              </a:rPr>
              <a:t>Κουμανταρέας,Π</a:t>
            </a:r>
            <a:r>
              <a:rPr lang="el-GR" b="1" dirty="0">
                <a:solidFill>
                  <a:schemeClr val="tx1"/>
                </a:solidFill>
              </a:rPr>
              <a:t>. </a:t>
            </a:r>
            <a:r>
              <a:rPr lang="el-GR" b="1" dirty="0" err="1">
                <a:solidFill>
                  <a:schemeClr val="tx1"/>
                </a:solidFill>
              </a:rPr>
              <a:t>Αμπατζόγλου</a:t>
            </a:r>
            <a:r>
              <a:rPr lang="el-GR" b="1" dirty="0">
                <a:solidFill>
                  <a:schemeClr val="tx1"/>
                </a:solidFill>
              </a:rPr>
              <a:t>, Χ. Μηλιώνης, Τ. Καζαντζής</a:t>
            </a:r>
            <a:r>
              <a:rPr lang="el-GR" dirty="0">
                <a:solidFill>
                  <a:schemeClr val="tx1"/>
                </a:solidFill>
              </a:rPr>
              <a:t> κ.ά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 Με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θέματα του παρελθόντος με νοσταλγική </a:t>
            </a:r>
            <a:r>
              <a:rPr lang="el-GR" b="1" dirty="0" smtClean="0">
                <a:solidFill>
                  <a:schemeClr val="tx1"/>
                </a:solidFill>
              </a:rPr>
              <a:t>διάθεση </a:t>
            </a:r>
            <a:r>
              <a:rPr lang="el-GR" dirty="0" smtClean="0">
                <a:solidFill>
                  <a:schemeClr val="tx1"/>
                </a:solidFill>
              </a:rPr>
              <a:t>οι</a:t>
            </a:r>
            <a:r>
              <a:rPr lang="el-GR" dirty="0">
                <a:solidFill>
                  <a:schemeClr val="tx1"/>
                </a:solidFill>
              </a:rPr>
              <a:t>:</a:t>
            </a:r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dirty="0" err="1">
                <a:solidFill>
                  <a:schemeClr val="tx1"/>
                </a:solidFill>
              </a:rPr>
              <a:t>Χριστ</a:t>
            </a:r>
            <a:r>
              <a:rPr lang="el-GR" dirty="0">
                <a:solidFill>
                  <a:schemeClr val="tx1"/>
                </a:solidFill>
              </a:rPr>
              <a:t>. </a:t>
            </a:r>
            <a:r>
              <a:rPr lang="el-GR" b="1" dirty="0">
                <a:solidFill>
                  <a:schemeClr val="tx1"/>
                </a:solidFill>
              </a:rPr>
              <a:t>Μηλιώνης, Η. Χ. </a:t>
            </a:r>
            <a:r>
              <a:rPr lang="el-GR" b="1" dirty="0" err="1">
                <a:solidFill>
                  <a:schemeClr val="tx1"/>
                </a:solidFill>
              </a:rPr>
              <a:t>Παπαδημητρακόπουλος</a:t>
            </a:r>
            <a:r>
              <a:rPr lang="el-GR" b="1" dirty="0">
                <a:solidFill>
                  <a:schemeClr val="tx1"/>
                </a:solidFill>
              </a:rPr>
              <a:t>, Περικλής </a:t>
            </a:r>
            <a:r>
              <a:rPr lang="el-GR" b="1" dirty="0" err="1">
                <a:solidFill>
                  <a:schemeClr val="tx1"/>
                </a:solidFill>
              </a:rPr>
              <a:t>Σφυρίδης</a:t>
            </a:r>
            <a:r>
              <a:rPr lang="el-GR" b="1" dirty="0">
                <a:solidFill>
                  <a:schemeClr val="tx1"/>
                </a:solidFill>
              </a:rPr>
              <a:t> κ.ά..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219" y="3694176"/>
            <a:ext cx="2011274" cy="298704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005" y="3864356"/>
            <a:ext cx="4225291" cy="28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0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06" y="4031194"/>
            <a:ext cx="2277906" cy="2581879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84156" y="784721"/>
            <a:ext cx="10178322" cy="1492132"/>
          </a:xfrm>
        </p:spPr>
        <p:txBody>
          <a:bodyPr>
            <a:normAutofit/>
          </a:bodyPr>
          <a:lstStyle/>
          <a:p>
            <a:r>
              <a:rPr lang="el-GR" sz="3200" dirty="0" err="1" smtClean="0"/>
              <a:t>Πρωτη</a:t>
            </a:r>
            <a:r>
              <a:rPr lang="el-GR" sz="3200" dirty="0" smtClean="0"/>
              <a:t> </a:t>
            </a:r>
            <a:r>
              <a:rPr lang="el-GR" sz="3200" dirty="0" err="1" smtClean="0"/>
              <a:t>περιοδοσ</a:t>
            </a:r>
            <a:r>
              <a:rPr lang="el-GR" sz="3200" dirty="0" smtClean="0"/>
              <a:t>: 100σ αιωνασ-1453(άλωση της </a:t>
            </a:r>
            <a:r>
              <a:rPr lang="el-GR" sz="3200" dirty="0" err="1" smtClean="0"/>
              <a:t>κωνσταντινουπολησ</a:t>
            </a:r>
            <a:r>
              <a:rPr lang="el-GR" sz="3200" dirty="0" smtClean="0"/>
              <a:t> από τους </a:t>
            </a:r>
            <a:r>
              <a:rPr lang="el-GR" sz="3200" dirty="0" err="1" smtClean="0"/>
              <a:t>οθωμανουσ</a:t>
            </a:r>
            <a:r>
              <a:rPr lang="el-GR" sz="3200" dirty="0" smtClean="0"/>
              <a:t> </a:t>
            </a:r>
            <a:r>
              <a:rPr lang="el-GR" sz="3200" dirty="0" err="1" smtClean="0"/>
              <a:t>τουρκουσ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84156" y="239796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ΕΡΓΑ-ΕΚΠΡΟΣΩΠΟΙ: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Δημοτικό τραγούδι</a:t>
            </a:r>
            <a:r>
              <a:rPr lang="el-GR" sz="2400" dirty="0" smtClean="0">
                <a:solidFill>
                  <a:schemeClr val="tx1"/>
                </a:solidFill>
              </a:rPr>
              <a:t>: Ακριτικά τραγούδια, παραλογές κ.α.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Λόγια δημιουργία:</a:t>
            </a:r>
            <a:r>
              <a:rPr lang="el-GR" sz="2400" dirty="0" smtClean="0">
                <a:solidFill>
                  <a:schemeClr val="tx1"/>
                </a:solidFill>
              </a:rPr>
              <a:t> Το έπος του Διγενή Ακρίτα, Ιπποτικά μυθιστορήματα, </a:t>
            </a:r>
            <a:r>
              <a:rPr lang="el-GR" sz="2400" dirty="0" err="1" smtClean="0">
                <a:solidFill>
                  <a:schemeClr val="tx1"/>
                </a:solidFill>
              </a:rPr>
              <a:t>πτωχοπροδρομικά</a:t>
            </a:r>
            <a:r>
              <a:rPr lang="el-GR" sz="2400" dirty="0" smtClean="0">
                <a:solidFill>
                  <a:schemeClr val="tx1"/>
                </a:solidFill>
              </a:rPr>
              <a:t> κ.ά.</a:t>
            </a: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/>
              <a:t>Δευτερη</a:t>
            </a:r>
            <a:r>
              <a:rPr lang="el-GR" sz="3200" dirty="0" smtClean="0"/>
              <a:t> περιοδοσ:1453-1669 (</a:t>
            </a:r>
            <a:r>
              <a:rPr lang="el-GR" sz="3200" dirty="0" err="1" smtClean="0"/>
              <a:t>καταληψη</a:t>
            </a:r>
            <a:r>
              <a:rPr lang="el-GR" sz="3200" dirty="0" smtClean="0"/>
              <a:t> της </a:t>
            </a:r>
            <a:r>
              <a:rPr lang="el-GR" sz="3200" dirty="0" err="1" smtClean="0"/>
              <a:t>βαλκανικησ</a:t>
            </a:r>
            <a:r>
              <a:rPr lang="el-GR" sz="3200" dirty="0" smtClean="0"/>
              <a:t> και της </a:t>
            </a:r>
            <a:r>
              <a:rPr lang="el-GR" sz="3200" dirty="0" err="1" smtClean="0"/>
              <a:t>κρητησ</a:t>
            </a:r>
            <a:r>
              <a:rPr lang="el-GR" sz="3200" dirty="0" smtClean="0"/>
              <a:t> από τους </a:t>
            </a:r>
            <a:r>
              <a:rPr lang="el-GR" sz="3200" dirty="0" err="1" smtClean="0"/>
              <a:t>οθωμανουσ</a:t>
            </a:r>
            <a:r>
              <a:rPr lang="el-GR" sz="3200" dirty="0" smtClean="0"/>
              <a:t> </a:t>
            </a:r>
            <a:r>
              <a:rPr lang="el-GR" sz="3200" dirty="0" err="1" smtClean="0"/>
              <a:t>τουρκουσ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1678" y="2176273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ΕΡΓΑ-ΕΚΠΡΟΣΩΠΟΙ:</a:t>
            </a:r>
          </a:p>
          <a:p>
            <a:pPr marL="0" indent="0">
              <a:buNone/>
            </a:pPr>
            <a:r>
              <a:rPr lang="el-GR" sz="2400" dirty="0" err="1" smtClean="0">
                <a:solidFill>
                  <a:schemeClr val="tx1"/>
                </a:solidFill>
              </a:rPr>
              <a:t>Καταλόγια</a:t>
            </a:r>
            <a:r>
              <a:rPr lang="el-GR" sz="2400" dirty="0" smtClean="0">
                <a:solidFill>
                  <a:schemeClr val="tx1"/>
                </a:solidFill>
              </a:rPr>
              <a:t>, Κυπριακά, </a:t>
            </a:r>
            <a:r>
              <a:rPr lang="el-GR" sz="2400" dirty="0" err="1" smtClean="0">
                <a:solidFill>
                  <a:schemeClr val="tx1"/>
                </a:solidFill>
              </a:rPr>
              <a:t>Βιντσέντζος</a:t>
            </a:r>
            <a:r>
              <a:rPr lang="el-GR" sz="2400" dirty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Κορνάρος, Γεώργιος </a:t>
            </a:r>
            <a:r>
              <a:rPr lang="el-GR" sz="2400" dirty="0" err="1" smtClean="0">
                <a:solidFill>
                  <a:schemeClr val="tx1"/>
                </a:solidFill>
              </a:rPr>
              <a:t>Χορτάτσης</a:t>
            </a:r>
            <a:r>
              <a:rPr lang="el-GR" sz="2400" dirty="0" smtClean="0">
                <a:solidFill>
                  <a:schemeClr val="tx1"/>
                </a:solidFill>
              </a:rPr>
              <a:t> κ.α. </a:t>
            </a:r>
            <a:endParaRPr lang="el-GR" sz="2800" b="1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397" y="3286125"/>
            <a:ext cx="33337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/>
              <a:t>Τριτη</a:t>
            </a:r>
            <a:r>
              <a:rPr lang="el-GR" sz="3200" dirty="0" smtClean="0"/>
              <a:t> περιοδοσ:1669-1830 (ΑΦΥΠΝΙΣΗ ΤΟΥ ΤΟΥΡΚΟΚΡΑΤΟΥΜΕΝΟΥ ΕΛΛΗΝΙΣΜΟΥ, ΝΕΟΕΛΛΗΝΙΚΟΣ ΔΙΑΦΩΤΙΣΜΟΣ)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1678" y="1704016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ΕΡΓΑ-ΕΚΠΡΟΣΩΠΟΙ: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Λαϊκές αφηγήσεις, άνθη ευλαβείας, εκκλησιαστική ρητορική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chemeClr val="tx1"/>
                </a:solidFill>
              </a:rPr>
              <a:t>Νεοελληνικός διαφωτισμός: Οι πρόδρομοι (Βηλαράς, Χριστόπουλος), Απομνημονεύματα</a:t>
            </a:r>
            <a:endParaRPr lang="el-G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145" y="3651870"/>
            <a:ext cx="5572833" cy="312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err="1" smtClean="0"/>
              <a:t>Τεταρτη</a:t>
            </a:r>
            <a:r>
              <a:rPr lang="el-GR" sz="3200" dirty="0" smtClean="0"/>
              <a:t> </a:t>
            </a:r>
            <a:r>
              <a:rPr lang="el-GR" sz="3200" dirty="0" err="1" smtClean="0"/>
              <a:t>περιοδοσ</a:t>
            </a:r>
            <a:r>
              <a:rPr lang="el-GR" sz="3200" dirty="0" smtClean="0"/>
              <a:t>: </a:t>
            </a:r>
            <a:r>
              <a:rPr lang="el-GR" sz="3200" b="1" dirty="0"/>
              <a:t>(1830 – σήμερα</a:t>
            </a:r>
            <a:r>
              <a:rPr lang="el-GR" sz="3200" b="1" dirty="0" smtClean="0"/>
              <a:t>)</a:t>
            </a:r>
            <a:br>
              <a:rPr lang="el-GR" sz="3200" b="1" dirty="0" smtClean="0"/>
            </a:b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359359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l-GR" sz="2400" b="1" dirty="0" smtClean="0">
                <a:solidFill>
                  <a:schemeClr val="tx1"/>
                </a:solidFill>
              </a:rPr>
              <a:t>ΕΠΤΑΝΗΣΙΑΚΗ ΣΧΟΛΗ: 18</a:t>
            </a:r>
            <a:r>
              <a:rPr lang="el-GR" sz="2400" b="1" baseline="30000" dirty="0" smtClean="0">
                <a:solidFill>
                  <a:schemeClr val="tx1"/>
                </a:solidFill>
              </a:rPr>
              <a:t>ΟΣ</a:t>
            </a:r>
            <a:r>
              <a:rPr lang="el-GR" sz="2400" b="1" dirty="0" smtClean="0">
                <a:solidFill>
                  <a:schemeClr val="tx1"/>
                </a:solidFill>
              </a:rPr>
              <a:t> ΑΙ -1912 (ενέργειες των ενετών)</a:t>
            </a:r>
          </a:p>
          <a:p>
            <a:pPr fontAlgn="base"/>
            <a:r>
              <a:rPr lang="el-GR" sz="2400" dirty="0" smtClean="0">
                <a:solidFill>
                  <a:schemeClr val="tx1"/>
                </a:solidFill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ΕΠΙΡΡΟΕΣ ΣΤΗΝ ΤΕΧΝΟΤΡΟΠΙΑ ΤΗΣ ΕΠΤΑΝΗΣΙΑΚΗΣ ΣΧΟΛΗΣ</a:t>
            </a:r>
            <a:r>
              <a:rPr lang="el-GR" sz="2400" dirty="0" smtClean="0">
                <a:solidFill>
                  <a:schemeClr val="tx1"/>
                </a:solidFill>
              </a:rPr>
              <a:t>: </a:t>
            </a:r>
            <a:r>
              <a:rPr lang="el-GR" sz="2400" dirty="0">
                <a:solidFill>
                  <a:schemeClr val="tx1"/>
                </a:solidFill>
              </a:rPr>
              <a:t>α) ιταλική επιρροή και ευρωπαϊκή λογοτεχνία, β) Κρητική επιρροή (μετά το 1669 πολλοί Κρητικοί </a:t>
            </a:r>
            <a:r>
              <a:rPr lang="el-GR" sz="2400" dirty="0" smtClean="0">
                <a:solidFill>
                  <a:schemeClr val="tx1"/>
                </a:solidFill>
              </a:rPr>
              <a:t>κατέφυγαν στα</a:t>
            </a:r>
            <a:r>
              <a:rPr lang="el-GR" sz="2400" dirty="0">
                <a:solidFill>
                  <a:schemeClr val="tx1"/>
                </a:solidFill>
              </a:rPr>
              <a:t> Επτάνησα), γ) δημοτικό τραγούδι, δ) Βηλαράς και Χριστόπουλος.</a:t>
            </a:r>
          </a:p>
          <a:p>
            <a:pPr fontAlgn="base"/>
            <a:r>
              <a:rPr lang="el-GR" sz="2400" b="1" dirty="0">
                <a:solidFill>
                  <a:schemeClr val="tx1"/>
                </a:solidFill>
              </a:rPr>
              <a:t>ΘΕΜΑΤΑ</a:t>
            </a:r>
            <a:r>
              <a:rPr lang="el-GR" sz="2400" dirty="0">
                <a:solidFill>
                  <a:schemeClr val="tx1"/>
                </a:solidFill>
              </a:rPr>
              <a:t>: θ</a:t>
            </a:r>
            <a:r>
              <a:rPr lang="el-GR" sz="2400" dirty="0" smtClean="0">
                <a:solidFill>
                  <a:schemeClr val="tx1"/>
                </a:solidFill>
              </a:rPr>
              <a:t>ρησκεία</a:t>
            </a:r>
            <a:r>
              <a:rPr lang="el-GR" sz="2400" dirty="0">
                <a:solidFill>
                  <a:schemeClr val="tx1"/>
                </a:solidFill>
              </a:rPr>
              <a:t>, </a:t>
            </a:r>
            <a:r>
              <a:rPr lang="el-GR" sz="2400" dirty="0" smtClean="0">
                <a:solidFill>
                  <a:schemeClr val="tx1"/>
                </a:solidFill>
              </a:rPr>
              <a:t>πατρίδα</a:t>
            </a:r>
            <a:r>
              <a:rPr lang="el-GR" sz="2400" dirty="0">
                <a:solidFill>
                  <a:schemeClr val="tx1"/>
                </a:solidFill>
              </a:rPr>
              <a:t>, γ</a:t>
            </a:r>
            <a:r>
              <a:rPr lang="el-GR" sz="2400" dirty="0" smtClean="0">
                <a:solidFill>
                  <a:schemeClr val="tx1"/>
                </a:solidFill>
              </a:rPr>
              <a:t>υναίκα</a:t>
            </a:r>
            <a:r>
              <a:rPr lang="el-GR" sz="2400" dirty="0">
                <a:solidFill>
                  <a:schemeClr val="tx1"/>
                </a:solidFill>
              </a:rPr>
              <a:t>, φ</a:t>
            </a:r>
            <a:r>
              <a:rPr lang="el-GR" sz="2400" dirty="0" smtClean="0">
                <a:solidFill>
                  <a:schemeClr val="tx1"/>
                </a:solidFill>
              </a:rPr>
              <a:t>ύση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</a:p>
          <a:p>
            <a:endParaRPr lang="el-GR" sz="2400" b="1" dirty="0" smtClean="0">
              <a:solidFill>
                <a:schemeClr val="tx1"/>
              </a:solidFill>
            </a:endParaRPr>
          </a:p>
          <a:p>
            <a:endParaRPr lang="el-GR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ΕΚΠΡΟΣΩΠΟΙ:</a:t>
            </a:r>
            <a:r>
              <a:rPr lang="el-GR" sz="2200" dirty="0" smtClean="0">
                <a:solidFill>
                  <a:schemeClr val="tx1"/>
                </a:solidFill>
              </a:rPr>
              <a:t> Ανδρέας Κάλβος, Διονύσιος Σολωμός, Γεράσιμος </a:t>
            </a:r>
            <a:r>
              <a:rPr lang="el-GR" sz="2200" dirty="0" err="1" smtClean="0">
                <a:solidFill>
                  <a:schemeClr val="tx1"/>
                </a:solidFill>
              </a:rPr>
              <a:t>Μαρκοράς</a:t>
            </a:r>
            <a:r>
              <a:rPr lang="el-GR" sz="2200" dirty="0" smtClean="0">
                <a:solidFill>
                  <a:schemeClr val="tx1"/>
                </a:solidFill>
              </a:rPr>
              <a:t>, </a:t>
            </a:r>
            <a:r>
              <a:rPr lang="el-GR" sz="2200" dirty="0" err="1" smtClean="0">
                <a:solidFill>
                  <a:schemeClr val="tx1"/>
                </a:solidFill>
              </a:rPr>
              <a:t>Λορέντζος</a:t>
            </a:r>
            <a:r>
              <a:rPr lang="el-GR" sz="2200" dirty="0" smtClean="0">
                <a:solidFill>
                  <a:schemeClr val="tx1"/>
                </a:solidFill>
              </a:rPr>
              <a:t> Μαβίλης, Αριστοτέλης Βαλαωρίτης κ.α.</a:t>
            </a:r>
          </a:p>
          <a:p>
            <a:pPr marL="0" indent="0">
              <a:buNone/>
            </a:pPr>
            <a:endParaRPr lang="el-GR" dirty="0" smtClean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152" y="4478536"/>
            <a:ext cx="2877312" cy="225144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128" y="4596384"/>
            <a:ext cx="2128647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ΟΙ ΦΑΝΑΡΙΩΤΕΣ ΚΑΙ Η ΡΟΜΑΝΤΙΚΗ ΣΧΟΛΗ ΤΩΝ ΑΘΗΝΩΝ</a:t>
            </a:r>
            <a:r>
              <a:rPr lang="el-GR" sz="3200" dirty="0"/>
              <a:t> (1830 – 1880)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1678" y="1419508"/>
            <a:ext cx="10178322" cy="35935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chemeClr val="tx1"/>
                </a:solidFill>
              </a:rPr>
              <a:t>Εκπρόσωποι: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l-GR" sz="2600" b="1" u="sng" dirty="0">
                <a:solidFill>
                  <a:schemeClr val="tx1"/>
                </a:solidFill>
              </a:rPr>
              <a:t>Ποίηση</a:t>
            </a:r>
            <a:r>
              <a:rPr lang="el-GR" sz="2600" dirty="0">
                <a:solidFill>
                  <a:schemeClr val="tx1"/>
                </a:solidFill>
              </a:rPr>
              <a:t>:</a:t>
            </a:r>
            <a:r>
              <a:rPr lang="el-GR" sz="2600" b="1" dirty="0">
                <a:solidFill>
                  <a:schemeClr val="tx1"/>
                </a:solidFill>
              </a:rPr>
              <a:t> Π. Σούτσος </a:t>
            </a:r>
            <a:r>
              <a:rPr lang="el-GR" sz="2600" dirty="0">
                <a:solidFill>
                  <a:schemeClr val="tx1"/>
                </a:solidFill>
              </a:rPr>
              <a:t>– </a:t>
            </a:r>
            <a:r>
              <a:rPr lang="el-GR" sz="2600" i="1" dirty="0">
                <a:solidFill>
                  <a:schemeClr val="tx1"/>
                </a:solidFill>
              </a:rPr>
              <a:t>Ο Οδοιπόρος</a:t>
            </a:r>
            <a:r>
              <a:rPr lang="el-GR" sz="2600" b="1" dirty="0">
                <a:solidFill>
                  <a:schemeClr val="tx1"/>
                </a:solidFill>
              </a:rPr>
              <a:t>, Αλ. Σούτσος </a:t>
            </a:r>
            <a:r>
              <a:rPr lang="el-GR" sz="2600" dirty="0">
                <a:solidFill>
                  <a:schemeClr val="tx1"/>
                </a:solidFill>
              </a:rPr>
              <a:t>– </a:t>
            </a:r>
            <a:r>
              <a:rPr lang="el-GR" sz="2600" i="1" dirty="0" err="1">
                <a:solidFill>
                  <a:schemeClr val="tx1"/>
                </a:solidFill>
              </a:rPr>
              <a:t>Τουρκομάχος</a:t>
            </a:r>
            <a:r>
              <a:rPr lang="el-GR" sz="2600" i="1" dirty="0">
                <a:solidFill>
                  <a:schemeClr val="tx1"/>
                </a:solidFill>
              </a:rPr>
              <a:t> Ελλάς</a:t>
            </a:r>
            <a:r>
              <a:rPr lang="el-GR" sz="2600" dirty="0">
                <a:solidFill>
                  <a:schemeClr val="tx1"/>
                </a:solidFill>
              </a:rPr>
              <a:t>, </a:t>
            </a:r>
            <a:r>
              <a:rPr lang="el-GR" sz="2600" i="1" dirty="0" err="1">
                <a:solidFill>
                  <a:schemeClr val="tx1"/>
                </a:solidFill>
              </a:rPr>
              <a:t>Περπλανώμενος</a:t>
            </a:r>
            <a:r>
              <a:rPr lang="el-GR" sz="2600" dirty="0">
                <a:solidFill>
                  <a:schemeClr val="tx1"/>
                </a:solidFill>
              </a:rPr>
              <a:t>, </a:t>
            </a:r>
            <a:r>
              <a:rPr lang="el-GR" sz="2600" b="1" dirty="0">
                <a:solidFill>
                  <a:schemeClr val="tx1"/>
                </a:solidFill>
              </a:rPr>
              <a:t>Αλ. Ρίζος Ραγκαβής </a:t>
            </a:r>
            <a:r>
              <a:rPr lang="el-GR" sz="2600" dirty="0">
                <a:solidFill>
                  <a:schemeClr val="tx1"/>
                </a:solidFill>
              </a:rPr>
              <a:t>– </a:t>
            </a:r>
            <a:r>
              <a:rPr lang="el-GR" sz="2600" i="1" dirty="0">
                <a:solidFill>
                  <a:schemeClr val="tx1"/>
                </a:solidFill>
              </a:rPr>
              <a:t>Δήμος και Ελένη</a:t>
            </a:r>
            <a:r>
              <a:rPr lang="el-GR" sz="2600" dirty="0">
                <a:solidFill>
                  <a:schemeClr val="tx1"/>
                </a:solidFill>
              </a:rPr>
              <a:t> (δημοτική γλώσσα), </a:t>
            </a:r>
            <a:r>
              <a:rPr lang="el-GR" sz="2600" i="1" dirty="0">
                <a:solidFill>
                  <a:schemeClr val="tx1"/>
                </a:solidFill>
              </a:rPr>
              <a:t>Διονύσου Πλους</a:t>
            </a:r>
            <a:r>
              <a:rPr lang="el-GR" sz="2600" dirty="0">
                <a:solidFill>
                  <a:schemeClr val="tx1"/>
                </a:solidFill>
              </a:rPr>
              <a:t> (στροφή προς την </a:t>
            </a:r>
            <a:r>
              <a:rPr lang="el-GR" sz="2600" dirty="0" err="1">
                <a:solidFill>
                  <a:schemeClr val="tx1"/>
                </a:solidFill>
              </a:rPr>
              <a:t>αρχαΐζουσα</a:t>
            </a:r>
            <a:r>
              <a:rPr lang="el-GR" sz="2600" dirty="0">
                <a:solidFill>
                  <a:schemeClr val="tx1"/>
                </a:solidFill>
              </a:rPr>
              <a:t> και το νεοκλασικισμό),</a:t>
            </a:r>
            <a:r>
              <a:rPr lang="el-GR" sz="2600" b="1" dirty="0">
                <a:solidFill>
                  <a:schemeClr val="tx1"/>
                </a:solidFill>
              </a:rPr>
              <a:t> </a:t>
            </a:r>
            <a:r>
              <a:rPr lang="el-GR" sz="2600" b="1" dirty="0" err="1">
                <a:solidFill>
                  <a:schemeClr val="tx1"/>
                </a:solidFill>
              </a:rPr>
              <a:t>Γεωρ</a:t>
            </a:r>
            <a:r>
              <a:rPr lang="el-GR" sz="2600" dirty="0">
                <a:solidFill>
                  <a:schemeClr val="tx1"/>
                </a:solidFill>
              </a:rPr>
              <a:t>. </a:t>
            </a:r>
            <a:r>
              <a:rPr lang="el-GR" sz="2600" b="1" dirty="0" err="1">
                <a:solidFill>
                  <a:schemeClr val="tx1"/>
                </a:solidFill>
              </a:rPr>
              <a:t>Ζαλόκωστας</a:t>
            </a:r>
            <a:r>
              <a:rPr lang="el-GR" sz="2600" dirty="0">
                <a:solidFill>
                  <a:schemeClr val="tx1"/>
                </a:solidFill>
              </a:rPr>
              <a:t>, </a:t>
            </a:r>
            <a:r>
              <a:rPr lang="el-GR" sz="2600" b="1" dirty="0" err="1">
                <a:solidFill>
                  <a:schemeClr val="tx1"/>
                </a:solidFill>
              </a:rPr>
              <a:t>Θεοδ</a:t>
            </a:r>
            <a:r>
              <a:rPr lang="el-GR" sz="2600" b="1" dirty="0">
                <a:solidFill>
                  <a:schemeClr val="tx1"/>
                </a:solidFill>
              </a:rPr>
              <a:t>. Ορφανίδης, </a:t>
            </a:r>
            <a:r>
              <a:rPr lang="el-GR" sz="2600" b="1" dirty="0" err="1">
                <a:solidFill>
                  <a:schemeClr val="tx1"/>
                </a:solidFill>
              </a:rPr>
              <a:t>Ιω</a:t>
            </a:r>
            <a:r>
              <a:rPr lang="el-GR" sz="2600" b="1" dirty="0">
                <a:solidFill>
                  <a:schemeClr val="tx1"/>
                </a:solidFill>
              </a:rPr>
              <a:t>. Καρασούτσας, </a:t>
            </a:r>
            <a:r>
              <a:rPr lang="el-GR" sz="2600" b="1" dirty="0" err="1">
                <a:solidFill>
                  <a:schemeClr val="tx1"/>
                </a:solidFill>
              </a:rPr>
              <a:t>Δημ</a:t>
            </a:r>
            <a:r>
              <a:rPr lang="el-GR" sz="2600" b="1" dirty="0">
                <a:solidFill>
                  <a:schemeClr val="tx1"/>
                </a:solidFill>
              </a:rPr>
              <a:t>. Βαλαβάνης</a:t>
            </a:r>
            <a:r>
              <a:rPr lang="el-GR" sz="2600" dirty="0">
                <a:solidFill>
                  <a:schemeClr val="tx1"/>
                </a:solidFill>
              </a:rPr>
              <a:t> (οι δυο τελευταίοι – αξιολογότεροι), </a:t>
            </a:r>
            <a:r>
              <a:rPr lang="el-GR" sz="2600" b="1" dirty="0">
                <a:solidFill>
                  <a:schemeClr val="tx1"/>
                </a:solidFill>
              </a:rPr>
              <a:t>Δ. </a:t>
            </a:r>
            <a:r>
              <a:rPr lang="el-GR" sz="2600" b="1" dirty="0" err="1">
                <a:solidFill>
                  <a:schemeClr val="tx1"/>
                </a:solidFill>
              </a:rPr>
              <a:t>Παπαρηγόπουλος</a:t>
            </a:r>
            <a:r>
              <a:rPr lang="el-GR" sz="2600" b="1" dirty="0">
                <a:solidFill>
                  <a:schemeClr val="tx1"/>
                </a:solidFill>
              </a:rPr>
              <a:t>, </a:t>
            </a:r>
            <a:r>
              <a:rPr lang="el-GR" sz="2600" b="1" dirty="0" err="1">
                <a:solidFill>
                  <a:schemeClr val="tx1"/>
                </a:solidFill>
              </a:rPr>
              <a:t>Σπ</a:t>
            </a:r>
            <a:r>
              <a:rPr lang="el-GR" sz="2600" b="1" dirty="0">
                <a:solidFill>
                  <a:schemeClr val="tx1"/>
                </a:solidFill>
              </a:rPr>
              <a:t>. Βασιλειάδης</a:t>
            </a:r>
            <a:r>
              <a:rPr lang="el-GR" sz="2600" dirty="0">
                <a:solidFill>
                  <a:schemeClr val="tx1"/>
                </a:solidFill>
              </a:rPr>
              <a:t> (οι δυο τελευταίοι – κυριαρχία θανάτου), </a:t>
            </a:r>
            <a:r>
              <a:rPr lang="el-GR" sz="2600" b="1" dirty="0">
                <a:solidFill>
                  <a:schemeClr val="tx1"/>
                </a:solidFill>
              </a:rPr>
              <a:t>Αχ. Παράσχος.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l-GR" sz="2600" b="1" u="sng" dirty="0">
                <a:solidFill>
                  <a:schemeClr val="tx1"/>
                </a:solidFill>
              </a:rPr>
              <a:t>Πεζογραφία</a:t>
            </a:r>
            <a:r>
              <a:rPr lang="el-GR" sz="2600" dirty="0">
                <a:solidFill>
                  <a:schemeClr val="tx1"/>
                </a:solidFill>
              </a:rPr>
              <a:t>: Δεν ακολουθεί αυστηρά το πνεύμα του ρομαντισμού με εξαίρεση τα ιστορικά μυθιστορήματα: </a:t>
            </a:r>
            <a:r>
              <a:rPr lang="el-GR" sz="2600" b="1" i="1" dirty="0">
                <a:solidFill>
                  <a:schemeClr val="tx1"/>
                </a:solidFill>
              </a:rPr>
              <a:t>Ο Αυθέντης του </a:t>
            </a:r>
            <a:r>
              <a:rPr lang="el-GR" sz="2600" b="1" i="1" dirty="0" err="1">
                <a:solidFill>
                  <a:schemeClr val="tx1"/>
                </a:solidFill>
              </a:rPr>
              <a:t>Μορέως</a:t>
            </a:r>
            <a:r>
              <a:rPr lang="el-GR" sz="2600" b="1" dirty="0">
                <a:solidFill>
                  <a:schemeClr val="tx1"/>
                </a:solidFill>
              </a:rPr>
              <a:t> Αλ. Ρίζος Ραγκαβής,</a:t>
            </a:r>
            <a:r>
              <a:rPr lang="el-GR" sz="2600" dirty="0">
                <a:solidFill>
                  <a:schemeClr val="tx1"/>
                </a:solidFill>
              </a:rPr>
              <a:t> </a:t>
            </a:r>
            <a:r>
              <a:rPr lang="el-GR" sz="2600" b="1" i="1" dirty="0" err="1">
                <a:solidFill>
                  <a:schemeClr val="tx1"/>
                </a:solidFill>
              </a:rPr>
              <a:t>Ηρωίδα</a:t>
            </a:r>
            <a:r>
              <a:rPr lang="el-GR" sz="2600" b="1" i="1" dirty="0">
                <a:solidFill>
                  <a:schemeClr val="tx1"/>
                </a:solidFill>
              </a:rPr>
              <a:t> της Ελληνικής επαναστάσεως</a:t>
            </a:r>
            <a:r>
              <a:rPr lang="el-GR" sz="2600" b="1" dirty="0">
                <a:solidFill>
                  <a:schemeClr val="tx1"/>
                </a:solidFill>
              </a:rPr>
              <a:t> </a:t>
            </a:r>
            <a:r>
              <a:rPr lang="el-GR" sz="2600" b="1" dirty="0" err="1">
                <a:solidFill>
                  <a:schemeClr val="tx1"/>
                </a:solidFill>
              </a:rPr>
              <a:t>Στεφ</a:t>
            </a:r>
            <a:r>
              <a:rPr lang="el-GR" sz="2600" b="1" dirty="0">
                <a:solidFill>
                  <a:schemeClr val="tx1"/>
                </a:solidFill>
              </a:rPr>
              <a:t>. </a:t>
            </a:r>
            <a:r>
              <a:rPr lang="el-GR" sz="2600" b="1" dirty="0" err="1">
                <a:solidFill>
                  <a:schemeClr val="tx1"/>
                </a:solidFill>
              </a:rPr>
              <a:t>Ξένου,</a:t>
            </a:r>
            <a:r>
              <a:rPr lang="el-GR" sz="2600" b="1" i="1" dirty="0" err="1">
                <a:solidFill>
                  <a:schemeClr val="tx1"/>
                </a:solidFill>
              </a:rPr>
              <a:t>Κατσαντώνης</a:t>
            </a:r>
            <a:r>
              <a:rPr lang="el-GR" sz="2600" b="1" i="1" dirty="0">
                <a:solidFill>
                  <a:schemeClr val="tx1"/>
                </a:solidFill>
              </a:rPr>
              <a:t> </a:t>
            </a:r>
            <a:r>
              <a:rPr lang="el-GR" sz="2600" b="1" dirty="0">
                <a:solidFill>
                  <a:schemeClr val="tx1"/>
                </a:solidFill>
              </a:rPr>
              <a:t>και </a:t>
            </a:r>
            <a:r>
              <a:rPr lang="el-GR" sz="2600" b="1" i="1" dirty="0">
                <a:solidFill>
                  <a:schemeClr val="tx1"/>
                </a:solidFill>
              </a:rPr>
              <a:t>Τελευταία μέρα του Αλή Πασά </a:t>
            </a:r>
            <a:r>
              <a:rPr lang="el-GR" sz="2600" b="1" dirty="0" err="1">
                <a:solidFill>
                  <a:schemeClr val="tx1"/>
                </a:solidFill>
              </a:rPr>
              <a:t>Κων</a:t>
            </a:r>
            <a:r>
              <a:rPr lang="el-GR" sz="2600" b="1" dirty="0">
                <a:solidFill>
                  <a:schemeClr val="tx1"/>
                </a:solidFill>
              </a:rPr>
              <a:t>. </a:t>
            </a:r>
            <a:r>
              <a:rPr lang="el-GR" sz="2600" b="1" dirty="0" err="1">
                <a:solidFill>
                  <a:schemeClr val="tx1"/>
                </a:solidFill>
              </a:rPr>
              <a:t>Ράμφου</a:t>
            </a:r>
            <a:r>
              <a:rPr lang="el-GR" sz="26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l-GR" sz="2400" dirty="0" smtClean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551" y="4692197"/>
            <a:ext cx="2865186" cy="206216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83" y="4940805"/>
            <a:ext cx="2657856" cy="17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37022" y="382385"/>
            <a:ext cx="10178322" cy="1492132"/>
          </a:xfrm>
        </p:spPr>
        <p:txBody>
          <a:bodyPr>
            <a:normAutofit/>
          </a:bodyPr>
          <a:lstStyle/>
          <a:p>
            <a:r>
              <a:rPr lang="el-GR" sz="3200" b="1" dirty="0"/>
              <a:t>Η ΝΕΑ ΑΘΗΝΑΪΚΗ ΣΧΟΛΗ</a:t>
            </a:r>
            <a:r>
              <a:rPr lang="el-GR" sz="3200" dirty="0"/>
              <a:t> (1880 – 1922)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7022" y="1311879"/>
            <a:ext cx="10178322" cy="359359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l-GR" sz="2400" b="1" u="sng" dirty="0">
                <a:solidFill>
                  <a:schemeClr val="tx1"/>
                </a:solidFill>
              </a:rPr>
              <a:t>Ποίηση</a:t>
            </a:r>
            <a:r>
              <a:rPr lang="el-GR" sz="2400" b="1" dirty="0">
                <a:solidFill>
                  <a:schemeClr val="tx1"/>
                </a:solidFill>
              </a:rPr>
              <a:t>:</a:t>
            </a:r>
            <a:r>
              <a:rPr lang="el-GR" sz="2400" dirty="0">
                <a:solidFill>
                  <a:schemeClr val="tx1"/>
                </a:solidFill>
              </a:rPr>
              <a:t> </a:t>
            </a:r>
            <a:r>
              <a:rPr lang="el-GR" u="sng" dirty="0">
                <a:solidFill>
                  <a:schemeClr val="tx1"/>
                </a:solidFill>
              </a:rPr>
              <a:t>1870 – 1880</a:t>
            </a:r>
            <a:r>
              <a:rPr lang="el-GR" dirty="0">
                <a:solidFill>
                  <a:schemeClr val="tx1"/>
                </a:solidFill>
              </a:rPr>
              <a:t> (όροι αναγέννησης της πνευματικής ζωής – ευνοϊκοί):</a:t>
            </a:r>
          </a:p>
          <a:p>
            <a:pPr marL="0" indent="0" fontAlgn="base">
              <a:buNone/>
            </a:pPr>
            <a:r>
              <a:rPr lang="el-GR" sz="1800" b="1" u="sng" dirty="0" smtClean="0">
                <a:solidFill>
                  <a:schemeClr val="tx1"/>
                </a:solidFill>
              </a:rPr>
              <a:t>ΕΚΠΡΟΣΩΠΟΙ</a:t>
            </a:r>
            <a:r>
              <a:rPr lang="el-GR" sz="2400" b="1" u="sng" dirty="0" smtClean="0">
                <a:solidFill>
                  <a:schemeClr val="tx1"/>
                </a:solidFill>
              </a:rPr>
              <a:t> </a:t>
            </a:r>
            <a:r>
              <a:rPr lang="el-GR" sz="2400" b="1" u="sng" dirty="0">
                <a:solidFill>
                  <a:schemeClr val="tx1"/>
                </a:solidFill>
              </a:rPr>
              <a:t>– </a:t>
            </a:r>
            <a:r>
              <a:rPr lang="el-GR" b="1" u="sng" dirty="0">
                <a:solidFill>
                  <a:schemeClr val="tx1"/>
                </a:solidFill>
              </a:rPr>
              <a:t>φορείς των σημαδιών της αλλαγής</a:t>
            </a:r>
            <a:r>
              <a:rPr lang="el-GR" sz="2400" b="1" dirty="0">
                <a:solidFill>
                  <a:schemeClr val="tx1"/>
                </a:solidFill>
              </a:rPr>
              <a:t>:</a:t>
            </a:r>
            <a:r>
              <a:rPr lang="el-GR" sz="2400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Γ. Βιζυηνός, Αριστομένης </a:t>
            </a:r>
            <a:r>
              <a:rPr lang="el-GR" b="1" dirty="0" err="1">
                <a:solidFill>
                  <a:schemeClr val="tx1"/>
                </a:solidFill>
              </a:rPr>
              <a:t>Προβελέγγιος</a:t>
            </a:r>
            <a:r>
              <a:rPr lang="el-GR" b="1" dirty="0">
                <a:solidFill>
                  <a:schemeClr val="tx1"/>
                </a:solidFill>
              </a:rPr>
              <a:t>, </a:t>
            </a:r>
            <a:r>
              <a:rPr lang="el-GR" b="1" dirty="0" smtClean="0">
                <a:solidFill>
                  <a:schemeClr val="tx1"/>
                </a:solidFill>
              </a:rPr>
              <a:t>Ιων. </a:t>
            </a:r>
            <a:r>
              <a:rPr lang="el-GR" b="1" dirty="0">
                <a:solidFill>
                  <a:schemeClr val="tx1"/>
                </a:solidFill>
              </a:rPr>
              <a:t>Παπαδιαμαντόπουλος (</a:t>
            </a:r>
            <a:r>
              <a:rPr lang="el-GR" b="1" dirty="0" err="1">
                <a:solidFill>
                  <a:schemeClr val="tx1"/>
                </a:solidFill>
              </a:rPr>
              <a:t>Jean</a:t>
            </a:r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dirty="0" err="1">
                <a:solidFill>
                  <a:schemeClr val="tx1"/>
                </a:solidFill>
              </a:rPr>
              <a:t>Moreas</a:t>
            </a:r>
            <a:r>
              <a:rPr lang="el-GR" b="1" dirty="0">
                <a:solidFill>
                  <a:schemeClr val="tx1"/>
                </a:solidFill>
              </a:rPr>
              <a:t>) </a:t>
            </a:r>
            <a:r>
              <a:rPr lang="el-GR" dirty="0">
                <a:solidFill>
                  <a:schemeClr val="tx1"/>
                </a:solidFill>
              </a:rPr>
              <a:t>(με τη συλλογή του </a:t>
            </a:r>
            <a:r>
              <a:rPr lang="el-GR" i="1" dirty="0">
                <a:solidFill>
                  <a:schemeClr val="tx1"/>
                </a:solidFill>
              </a:rPr>
              <a:t>Τρυγόνες και </a:t>
            </a:r>
            <a:r>
              <a:rPr lang="el-GR" i="1" dirty="0" err="1">
                <a:solidFill>
                  <a:schemeClr val="tx1"/>
                </a:solidFill>
              </a:rPr>
              <a:t>Έχιδναι</a:t>
            </a:r>
            <a:r>
              <a:rPr lang="el-GR" i="1" dirty="0">
                <a:solidFill>
                  <a:schemeClr val="tx1"/>
                </a:solidFill>
              </a:rPr>
              <a:t> </a:t>
            </a:r>
            <a:r>
              <a:rPr lang="el-GR" dirty="0">
                <a:solidFill>
                  <a:schemeClr val="tx1"/>
                </a:solidFill>
              </a:rPr>
              <a:t>αποχαιρετά κάτι που έσβηνε). Έκδοση φιλολογικού περιοδικού </a:t>
            </a:r>
            <a:r>
              <a:rPr lang="el-GR" dirty="0" err="1">
                <a:solidFill>
                  <a:schemeClr val="tx1"/>
                </a:solidFill>
              </a:rPr>
              <a:t>Ραμπαγάς</a:t>
            </a:r>
            <a:r>
              <a:rPr lang="el-GR" dirty="0">
                <a:solidFill>
                  <a:schemeClr val="tx1"/>
                </a:solidFill>
              </a:rPr>
              <a:t> από τους δημοσιογράφους Κλεάνθης </a:t>
            </a:r>
            <a:r>
              <a:rPr lang="el-GR" dirty="0" err="1">
                <a:solidFill>
                  <a:schemeClr val="tx1"/>
                </a:solidFill>
              </a:rPr>
              <a:t>Τριντάφυλλοςκαι</a:t>
            </a:r>
            <a:r>
              <a:rPr lang="el-GR" dirty="0">
                <a:solidFill>
                  <a:schemeClr val="tx1"/>
                </a:solidFill>
              </a:rPr>
              <a:t> Βλάσης Γαβριηλίδης. Σ’ αυτό εμφανίζονται οι</a:t>
            </a:r>
            <a:r>
              <a:rPr lang="el-GR" b="1" dirty="0">
                <a:solidFill>
                  <a:schemeClr val="tx1"/>
                </a:solidFill>
              </a:rPr>
              <a:t> Γ. Δροσίνης, Κ. Παλαμάς, Γ. </a:t>
            </a:r>
            <a:r>
              <a:rPr lang="el-GR" b="1" dirty="0" err="1">
                <a:solidFill>
                  <a:schemeClr val="tx1"/>
                </a:solidFill>
              </a:rPr>
              <a:t>Σουρής</a:t>
            </a:r>
            <a:r>
              <a:rPr lang="el-GR" b="1" dirty="0">
                <a:solidFill>
                  <a:schemeClr val="tx1"/>
                </a:solidFill>
              </a:rPr>
              <a:t>, </a:t>
            </a:r>
            <a:r>
              <a:rPr lang="el-GR" b="1" dirty="0" smtClean="0">
                <a:solidFill>
                  <a:schemeClr val="tx1"/>
                </a:solidFill>
              </a:rPr>
              <a:t>Ιων. </a:t>
            </a:r>
            <a:r>
              <a:rPr lang="el-GR" b="1" dirty="0">
                <a:solidFill>
                  <a:schemeClr val="tx1"/>
                </a:solidFill>
              </a:rPr>
              <a:t>Πολέμης</a:t>
            </a:r>
            <a:r>
              <a:rPr lang="el-GR" dirty="0">
                <a:solidFill>
                  <a:schemeClr val="tx1"/>
                </a:solidFill>
              </a:rPr>
              <a:t>· όλοι τους εναντιώνονται στο ρομαντισμό και την καθαρεύουσα</a:t>
            </a:r>
            <a:r>
              <a:rPr lang="el-GR" dirty="0" smtClean="0">
                <a:solidFill>
                  <a:schemeClr val="tx1"/>
                </a:solidFill>
              </a:rPr>
              <a:t>. Στον αντίποδα της ποίησης αυτής της περιόδου βρίσκεται η ποίηση του </a:t>
            </a:r>
            <a:r>
              <a:rPr lang="el-GR" b="1" dirty="0" smtClean="0">
                <a:solidFill>
                  <a:schemeClr val="tx1"/>
                </a:solidFill>
              </a:rPr>
              <a:t>Κ.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Καβάφη</a:t>
            </a:r>
            <a:r>
              <a:rPr lang="el-GR" dirty="0" smtClean="0">
                <a:solidFill>
                  <a:schemeClr val="tx1"/>
                </a:solidFill>
              </a:rPr>
              <a:t> που διακρίνεται για την πρωτοτυπία της και τα εξόχως πρωτοποριακά χαρακτηριστικά της.</a:t>
            </a:r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400" b="1" dirty="0">
              <a:solidFill>
                <a:schemeClr val="tx1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183" y="4546600"/>
            <a:ext cx="3773595" cy="231140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92" y="4750368"/>
            <a:ext cx="2589059" cy="21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39486" y="256033"/>
            <a:ext cx="10062498" cy="4782312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>
                <a:solidFill>
                  <a:schemeClr val="tx1"/>
                </a:solidFill>
              </a:rPr>
              <a:t>Πεζογραφία: Ηθογραφία: </a:t>
            </a:r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τροφή </a:t>
            </a:r>
            <a:r>
              <a:rPr lang="el-GR" dirty="0">
                <a:solidFill>
                  <a:schemeClr val="tx1"/>
                </a:solidFill>
              </a:rPr>
              <a:t>στην ύπαιθρο, απεικόνιση ηθών και εθίμων του ελληνικού </a:t>
            </a:r>
            <a:r>
              <a:rPr lang="el-GR" dirty="0" smtClean="0">
                <a:solidFill>
                  <a:schemeClr val="tx1"/>
                </a:solidFill>
              </a:rPr>
              <a:t>λαού, δημιουργία </a:t>
            </a:r>
            <a:r>
              <a:rPr lang="el-GR" dirty="0">
                <a:solidFill>
                  <a:schemeClr val="tx1"/>
                </a:solidFill>
              </a:rPr>
              <a:t>εθνικής πεζογραφίας, απαλλαγή από ξένα πρότυπα </a:t>
            </a:r>
            <a:r>
              <a:rPr lang="el-GR" dirty="0" smtClean="0">
                <a:solidFill>
                  <a:schemeClr val="tx1"/>
                </a:solidFill>
              </a:rPr>
              <a:t>( </a:t>
            </a:r>
            <a:r>
              <a:rPr lang="el-GR" dirty="0">
                <a:solidFill>
                  <a:schemeClr val="tx1"/>
                </a:solidFill>
              </a:rPr>
              <a:t>ανάπτυξη λαογραφίας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  <a:r>
              <a:rPr lang="el-GR" dirty="0">
                <a:solidFill>
                  <a:schemeClr val="tx1"/>
                </a:solidFill>
              </a:rPr>
              <a:t>, στροφή </a:t>
            </a:r>
            <a:r>
              <a:rPr lang="el-GR" dirty="0" smtClean="0">
                <a:solidFill>
                  <a:schemeClr val="tx1"/>
                </a:solidFill>
              </a:rPr>
              <a:t>στο ρεαλισμό</a:t>
            </a:r>
            <a:r>
              <a:rPr lang="el-GR" dirty="0">
                <a:solidFill>
                  <a:schemeClr val="tx1"/>
                </a:solidFill>
              </a:rPr>
              <a:t> και νατουραλισμό </a:t>
            </a: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i="1" dirty="0">
                <a:solidFill>
                  <a:schemeClr val="tx1"/>
                </a:solidFill>
              </a:rPr>
              <a:t>Νανά</a:t>
            </a:r>
            <a:r>
              <a:rPr lang="el-GR" dirty="0">
                <a:solidFill>
                  <a:schemeClr val="tx1"/>
                </a:solidFill>
              </a:rPr>
              <a:t> του </a:t>
            </a:r>
            <a:r>
              <a:rPr lang="el-GR" dirty="0" err="1">
                <a:solidFill>
                  <a:schemeClr val="tx1"/>
                </a:solidFill>
              </a:rPr>
              <a:t>Εμίλ</a:t>
            </a:r>
            <a:r>
              <a:rPr lang="el-GR" dirty="0">
                <a:solidFill>
                  <a:schemeClr val="tx1"/>
                </a:solidFill>
              </a:rPr>
              <a:t> Ζολά) σε μια προσπάθεια για πιστή απεικόνιση της υπαίθρου </a:t>
            </a:r>
            <a:r>
              <a:rPr lang="el-GR" dirty="0" smtClean="0">
                <a:solidFill>
                  <a:schemeClr val="tx1"/>
                </a:solidFill>
              </a:rPr>
              <a:t>(</a:t>
            </a:r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i="1" dirty="0">
                <a:solidFill>
                  <a:schemeClr val="tx1"/>
                </a:solidFill>
              </a:rPr>
              <a:t>ο Ζητιάνος</a:t>
            </a:r>
            <a:r>
              <a:rPr lang="el-GR" b="1" dirty="0">
                <a:solidFill>
                  <a:schemeClr val="tx1"/>
                </a:solidFill>
              </a:rPr>
              <a:t> του Α. Καρκαβίτσα και </a:t>
            </a:r>
            <a:r>
              <a:rPr lang="el-GR" b="1" i="1" dirty="0">
                <a:solidFill>
                  <a:schemeClr val="tx1"/>
                </a:solidFill>
              </a:rPr>
              <a:t>η Φόνισσα</a:t>
            </a:r>
            <a:r>
              <a:rPr lang="el-GR" b="1" dirty="0">
                <a:solidFill>
                  <a:schemeClr val="tx1"/>
                </a:solidFill>
              </a:rPr>
              <a:t> του Αλ. Παπαδιαμάντη</a:t>
            </a:r>
            <a:r>
              <a:rPr lang="el-GR" dirty="0">
                <a:solidFill>
                  <a:schemeClr val="tx1"/>
                </a:solidFill>
              </a:rPr>
              <a:t>).</a:t>
            </a:r>
            <a:r>
              <a:rPr lang="el-GR" b="1" dirty="0">
                <a:solidFill>
                  <a:schemeClr val="tx1"/>
                </a:solidFill>
              </a:rPr>
              <a:t> </a:t>
            </a:r>
            <a:r>
              <a:rPr lang="el-GR" b="1" dirty="0" smtClean="0">
                <a:solidFill>
                  <a:schemeClr val="tx1"/>
                </a:solidFill>
              </a:rPr>
              <a:t>ΟΜΩΣ </a:t>
            </a:r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dirty="0" smtClean="0">
                <a:solidFill>
                  <a:schemeClr val="tx1"/>
                </a:solidFill>
              </a:rPr>
              <a:t>άντληση των </a:t>
            </a:r>
            <a:r>
              <a:rPr lang="el-GR" dirty="0">
                <a:solidFill>
                  <a:schemeClr val="tx1"/>
                </a:solidFill>
              </a:rPr>
              <a:t>υποθέσεων </a:t>
            </a:r>
            <a:r>
              <a:rPr lang="el-GR" dirty="0" smtClean="0">
                <a:solidFill>
                  <a:schemeClr val="tx1"/>
                </a:solidFill>
              </a:rPr>
              <a:t>από τις </a:t>
            </a:r>
            <a:r>
              <a:rPr lang="el-GR" dirty="0">
                <a:solidFill>
                  <a:schemeClr val="tx1"/>
                </a:solidFill>
              </a:rPr>
              <a:t>ιδιαίτερες </a:t>
            </a:r>
            <a:r>
              <a:rPr lang="el-GR" dirty="0" smtClean="0">
                <a:solidFill>
                  <a:schemeClr val="tx1"/>
                </a:solidFill>
              </a:rPr>
              <a:t>πατρίδες των </a:t>
            </a:r>
            <a:r>
              <a:rPr lang="el-GR" dirty="0">
                <a:solidFill>
                  <a:schemeClr val="tx1"/>
                </a:solidFill>
              </a:rPr>
              <a:t>πεζογράφων </a:t>
            </a:r>
            <a:r>
              <a:rPr lang="el-GR" dirty="0" smtClean="0">
                <a:solidFill>
                  <a:schemeClr val="tx1"/>
                </a:solidFill>
              </a:rPr>
              <a:t>προσδίδουν</a:t>
            </a:r>
            <a:r>
              <a:rPr lang="el-GR" dirty="0">
                <a:solidFill>
                  <a:schemeClr val="tx1"/>
                </a:solidFill>
              </a:rPr>
              <a:t> τοπικό χαρακτήρα στο έργο </a:t>
            </a:r>
            <a:r>
              <a:rPr lang="el-GR" dirty="0" smtClean="0">
                <a:solidFill>
                  <a:schemeClr val="tx1"/>
                </a:solidFill>
              </a:rPr>
              <a:t>τους.( </a:t>
            </a:r>
            <a:r>
              <a:rPr lang="el-GR" dirty="0" err="1">
                <a:solidFill>
                  <a:schemeClr val="tx1"/>
                </a:solidFill>
              </a:rPr>
              <a:t>εθιμογραφία</a:t>
            </a:r>
            <a:r>
              <a:rPr lang="el-GR" dirty="0">
                <a:solidFill>
                  <a:schemeClr val="tx1"/>
                </a:solidFill>
              </a:rPr>
              <a:t> και </a:t>
            </a:r>
            <a:r>
              <a:rPr lang="el-GR" dirty="0" err="1" smtClean="0">
                <a:solidFill>
                  <a:schemeClr val="tx1"/>
                </a:solidFill>
              </a:rPr>
              <a:t>λαογραφισμός</a:t>
            </a:r>
            <a:r>
              <a:rPr lang="el-GR" dirty="0" smtClean="0">
                <a:solidFill>
                  <a:schemeClr val="tx1"/>
                </a:solidFill>
              </a:rPr>
              <a:t>).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489" y="3800232"/>
            <a:ext cx="4067366" cy="2987665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663" y="3924406"/>
            <a:ext cx="2755392" cy="290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0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Η ΝΕΟΤΕΡΗ ΛΟΓΟΤΕΧΝΙΑ </a:t>
            </a:r>
            <a:r>
              <a:rPr lang="el-GR" sz="3200" dirty="0"/>
              <a:t>(1922 – σήμερα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34178" y="1128451"/>
            <a:ext cx="10178322" cy="359359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l-GR" sz="2400" b="1" dirty="0" smtClean="0">
                <a:solidFill>
                  <a:schemeClr val="tx1"/>
                </a:solidFill>
              </a:rPr>
              <a:t> </a:t>
            </a:r>
            <a:r>
              <a:rPr lang="el-GR" sz="2400" b="1" dirty="0">
                <a:solidFill>
                  <a:schemeClr val="tx1"/>
                </a:solidFill>
              </a:rPr>
              <a:t>1922 – </a:t>
            </a:r>
            <a:r>
              <a:rPr lang="el-GR" sz="2400" b="1" dirty="0" smtClean="0">
                <a:solidFill>
                  <a:schemeClr val="tx1"/>
                </a:solidFill>
              </a:rPr>
              <a:t>1945:</a:t>
            </a:r>
            <a:r>
              <a:rPr lang="el-GR" sz="2400" b="1" dirty="0">
                <a:solidFill>
                  <a:schemeClr val="tx1"/>
                </a:solidFill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πρώτη </a:t>
            </a:r>
            <a:r>
              <a:rPr lang="el-GR" sz="2400" b="1" dirty="0">
                <a:solidFill>
                  <a:schemeClr val="tx1"/>
                </a:solidFill>
              </a:rPr>
              <a:t>δεκαετία μεσοπολέμου (1922 – 1930),  </a:t>
            </a:r>
            <a:r>
              <a:rPr lang="el-GR" sz="2400" b="1" dirty="0" smtClean="0">
                <a:solidFill>
                  <a:schemeClr val="tx1"/>
                </a:solidFill>
              </a:rPr>
              <a:t>Γενιά </a:t>
            </a:r>
            <a:r>
              <a:rPr lang="el-GR" sz="2400" b="1" dirty="0">
                <a:solidFill>
                  <a:schemeClr val="tx1"/>
                </a:solidFill>
              </a:rPr>
              <a:t>του 1930.</a:t>
            </a:r>
          </a:p>
          <a:p>
            <a:pPr marL="0" indent="0" fontAlgn="base">
              <a:buNone/>
            </a:pPr>
            <a:r>
              <a:rPr lang="el-GR" dirty="0">
                <a:solidFill>
                  <a:schemeClr val="tx1"/>
                </a:solidFill>
              </a:rPr>
              <a:t/>
            </a:r>
            <a:br>
              <a:rPr lang="el-GR" dirty="0">
                <a:solidFill>
                  <a:schemeClr val="tx1"/>
                </a:solidFill>
              </a:rPr>
            </a:br>
            <a:r>
              <a:rPr lang="el-GR" b="1" u="sng" dirty="0" smtClean="0">
                <a:solidFill>
                  <a:schemeClr val="tx1"/>
                </a:solidFill>
              </a:rPr>
              <a:t>ΠΟΙΗΣΗ</a:t>
            </a:r>
            <a:r>
              <a:rPr lang="el-GR" b="1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ψυχικός </a:t>
            </a:r>
            <a:r>
              <a:rPr lang="el-GR" dirty="0">
                <a:solidFill>
                  <a:schemeClr val="tx1"/>
                </a:solidFill>
              </a:rPr>
              <a:t>κάματος, δυσκολία προσαρμογής στην πραγματικότητα ζωής, αίσθημα ανικανοποίητου και παρακμής.</a:t>
            </a:r>
          </a:p>
          <a:p>
            <a:pPr marL="0" indent="0" fontAlgn="base">
              <a:buNone/>
            </a:pPr>
            <a:r>
              <a:rPr lang="el-GR" b="1" u="sng" dirty="0" smtClean="0">
                <a:solidFill>
                  <a:schemeClr val="tx1"/>
                </a:solidFill>
              </a:rPr>
              <a:t>ΕΚΠΡΟΣΩΠΟΙ</a:t>
            </a:r>
            <a:r>
              <a:rPr lang="el-GR" b="1" dirty="0" smtClean="0">
                <a:solidFill>
                  <a:schemeClr val="tx1"/>
                </a:solidFill>
              </a:rPr>
              <a:t>:</a:t>
            </a:r>
            <a:r>
              <a:rPr lang="el-GR" b="1" dirty="0">
                <a:solidFill>
                  <a:schemeClr val="tx1"/>
                </a:solidFill>
              </a:rPr>
              <a:t> Ρ. Φιλύρας, Κ. </a:t>
            </a:r>
            <a:r>
              <a:rPr lang="el-GR" b="1" dirty="0" err="1">
                <a:solidFill>
                  <a:schemeClr val="tx1"/>
                </a:solidFill>
              </a:rPr>
              <a:t>Ουράνης</a:t>
            </a:r>
            <a:r>
              <a:rPr lang="el-GR" b="1" dirty="0">
                <a:solidFill>
                  <a:schemeClr val="tx1"/>
                </a:solidFill>
              </a:rPr>
              <a:t>, Ν. </a:t>
            </a:r>
            <a:r>
              <a:rPr lang="el-GR" b="1" dirty="0" err="1">
                <a:solidFill>
                  <a:schemeClr val="tx1"/>
                </a:solidFill>
              </a:rPr>
              <a:t>Λαπαθιώτης</a:t>
            </a:r>
            <a:r>
              <a:rPr lang="el-GR" b="1" dirty="0">
                <a:solidFill>
                  <a:schemeClr val="tx1"/>
                </a:solidFill>
              </a:rPr>
              <a:t>, Κ. Καρυωτάκης </a:t>
            </a:r>
            <a:r>
              <a:rPr lang="el-GR" dirty="0">
                <a:solidFill>
                  <a:schemeClr val="tx1"/>
                </a:solidFill>
              </a:rPr>
              <a:t>(αντιηρωική στάση, </a:t>
            </a:r>
            <a:r>
              <a:rPr lang="el-GR" dirty="0" smtClean="0">
                <a:solidFill>
                  <a:schemeClr val="tx1"/>
                </a:solidFill>
              </a:rPr>
              <a:t>διαμαρτυρία,</a:t>
            </a:r>
            <a:r>
              <a:rPr lang="el-GR" dirty="0">
                <a:solidFill>
                  <a:schemeClr val="tx1"/>
                </a:solidFill>
              </a:rPr>
              <a:t> σαρκασμός).</a:t>
            </a:r>
          </a:p>
          <a:p>
            <a:pPr marL="0" indent="0" fontAlgn="base">
              <a:buNone/>
            </a:pPr>
            <a:r>
              <a:rPr lang="el-GR" b="1" u="sng" dirty="0">
                <a:solidFill>
                  <a:schemeClr val="tx1"/>
                </a:solidFill>
              </a:rPr>
              <a:t>«ΚΑΡΥΩΤΑΚΙΚΟΙ»</a:t>
            </a:r>
            <a:r>
              <a:rPr lang="el-GR" b="1" dirty="0">
                <a:solidFill>
                  <a:schemeClr val="tx1"/>
                </a:solidFill>
              </a:rPr>
              <a:t>: Μ. </a:t>
            </a:r>
            <a:r>
              <a:rPr lang="el-GR" b="1" dirty="0" err="1">
                <a:solidFill>
                  <a:schemeClr val="tx1"/>
                </a:solidFill>
              </a:rPr>
              <a:t>Πολυδούρη</a:t>
            </a:r>
            <a:r>
              <a:rPr lang="el-GR" b="1" dirty="0">
                <a:solidFill>
                  <a:schemeClr val="tx1"/>
                </a:solidFill>
              </a:rPr>
              <a:t>, Μ. Παπανικολάου, Τ. Άγρας, Γ. Σκαρίμπας</a:t>
            </a:r>
            <a:r>
              <a:rPr lang="el-GR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l-GR" b="1" dirty="0">
                <a:solidFill>
                  <a:schemeClr val="tx1"/>
                </a:solidFill>
              </a:rPr>
              <a:t>Γ. </a:t>
            </a:r>
            <a:r>
              <a:rPr lang="el-GR" b="1" dirty="0" err="1">
                <a:solidFill>
                  <a:schemeClr val="tx1"/>
                </a:solidFill>
              </a:rPr>
              <a:t>Παπατσώνης</a:t>
            </a:r>
            <a:r>
              <a:rPr lang="el-GR" b="1" dirty="0">
                <a:solidFill>
                  <a:schemeClr val="tx1"/>
                </a:solidFill>
              </a:rPr>
              <a:t>: </a:t>
            </a:r>
            <a:r>
              <a:rPr lang="el-GR" dirty="0">
                <a:solidFill>
                  <a:schemeClr val="tx1"/>
                </a:solidFill>
              </a:rPr>
              <a:t>βαθιά θρησκευτική πίστη και γενικότερα πίστη στις υψηλές αξίες της ζωής.</a:t>
            </a:r>
          </a:p>
          <a:p>
            <a:pPr marL="0" indent="0"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292" y="4553712"/>
            <a:ext cx="2304288" cy="2304288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4544732"/>
            <a:ext cx="2743200" cy="2122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Eμβλημα</Template>
  <TotalTime>340</TotalTime>
  <Words>276</Words>
  <Application>Microsoft Office PowerPoint</Application>
  <PresentationFormat>Ευρεία οθόνη</PresentationFormat>
  <Paragraphs>67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0" baseType="lpstr">
      <vt:lpstr>Arial</vt:lpstr>
      <vt:lpstr>Century</vt:lpstr>
      <vt:lpstr>Corbel</vt:lpstr>
      <vt:lpstr>Gill Sans MT</vt:lpstr>
      <vt:lpstr>Impact</vt:lpstr>
      <vt:lpstr>Badge</vt:lpstr>
      <vt:lpstr>Περίοδοι της νεοελληνικής λογοτεχνίας</vt:lpstr>
      <vt:lpstr>Πρωτη περιοδοσ: 100σ αιωνασ-1453(άλωση της κωνσταντινουπολησ από τους οθωμανουσ τουρκουσ)</vt:lpstr>
      <vt:lpstr>Δευτερη περιοδοσ:1453-1669 (καταληψη της βαλκανικησ και της κρητησ από τους οθωμανουσ τουρκουσ)</vt:lpstr>
      <vt:lpstr>Τριτη περιοδοσ:1669-1830 (ΑΦΥΠΝΙΣΗ ΤΟΥ ΤΟΥΡΚΟΚΡΑΤΟΥΜΕΝΟΥ ΕΛΛΗΝΙΣΜΟΥ, ΝΕΟΕΛΛΗΝΙΚΟΣ ΔΙΑΦΩΤΙΣΜΟΣ)</vt:lpstr>
      <vt:lpstr>Τεταρτη περιοδοσ: (1830 – σήμερα) </vt:lpstr>
      <vt:lpstr>ΟΙ ΦΑΝΑΡΙΩΤΕΣ ΚΑΙ Η ΡΟΜΑΝΤΙΚΗ ΣΧΟΛΗ ΤΩΝ ΑΘΗΝΩΝ (1830 – 1880) </vt:lpstr>
      <vt:lpstr>Η ΝΕΑ ΑΘΗΝΑΪΚΗ ΣΧΟΛΗ (1880 – 1922)</vt:lpstr>
      <vt:lpstr>Παρουσίαση του PowerPoint</vt:lpstr>
      <vt:lpstr>Η ΝΕΟΤΕΡΗ ΛΟΓΟΤΕΧΝΙΑ (1922 – σήμερα)</vt:lpstr>
      <vt:lpstr>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Περίοδοι της νεοελληνικής λογοτεχνίας</dc:title>
  <dc:creator>Aggeliki Tampratzi</dc:creator>
  <cp:lastModifiedBy>Aggeliki Tampratzi</cp:lastModifiedBy>
  <cp:revision>48</cp:revision>
  <dcterms:created xsi:type="dcterms:W3CDTF">2017-09-10T09:11:33Z</dcterms:created>
  <dcterms:modified xsi:type="dcterms:W3CDTF">2017-10-08T14:30:41Z</dcterms:modified>
</cp:coreProperties>
</file>