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B3A3B-8121-4990-945F-221DE5F6C18F}" type="datetimeFigureOut">
              <a:rPr lang="el-GR" smtClean="0"/>
              <a:pPr/>
              <a:t>30/9/2014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15679-5ECE-4AA5-8670-F89CC273208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ΓΕΝΙΚΑ ΑΓΓΛΙΚΑ –Α΄ ΕΠΑ.Λ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Unit 1: Back to</a:t>
            </a:r>
            <a:r>
              <a:rPr lang="el-GR" dirty="0" smtClean="0"/>
              <a:t> </a:t>
            </a:r>
            <a:r>
              <a:rPr lang="en-US" dirty="0" smtClean="0"/>
              <a:t>school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144016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 smtClean="0">
                <a:solidFill>
                  <a:schemeClr val="tx1"/>
                </a:solidFill>
              </a:rPr>
              <a:t>EDUCATION IN GREECE</a:t>
            </a:r>
          </a:p>
          <a:p>
            <a:r>
              <a:rPr lang="en-US" dirty="0">
                <a:solidFill>
                  <a:schemeClr val="tx1"/>
                </a:solidFill>
              </a:rPr>
              <a:t>b</a:t>
            </a:r>
            <a:r>
              <a:rPr lang="en-US" dirty="0" smtClean="0">
                <a:solidFill>
                  <a:schemeClr val="tx1"/>
                </a:solidFill>
              </a:rPr>
              <a:t>y E. </a:t>
            </a:r>
            <a:r>
              <a:rPr lang="en-US" dirty="0" err="1" smtClean="0">
                <a:solidFill>
                  <a:schemeClr val="tx1"/>
                </a:solidFill>
              </a:rPr>
              <a:t>Barouta</a:t>
            </a:r>
            <a:r>
              <a:rPr lang="en-US" dirty="0" smtClean="0">
                <a:solidFill>
                  <a:schemeClr val="tx1"/>
                </a:solidFill>
              </a:rPr>
              <a:t>  - E.F.L Teacher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3 - Εικόνα" descr="EDUCATION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04864"/>
            <a:ext cx="4176464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Junior High School leavers get </a:t>
            </a:r>
            <a:r>
              <a:rPr lang="en-US" dirty="0" smtClean="0">
                <a:solidFill>
                  <a:srgbClr val="FF0000"/>
                </a:solidFill>
              </a:rPr>
              <a:t>bad marks</a:t>
            </a:r>
            <a:r>
              <a:rPr lang="en-US" dirty="0" smtClean="0"/>
              <a:t> and have </a:t>
            </a:r>
            <a:r>
              <a:rPr lang="en-US" dirty="0" smtClean="0">
                <a:solidFill>
                  <a:srgbClr val="FF0000"/>
                </a:solidFill>
              </a:rPr>
              <a:t>poor achievement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Parents get negatively affected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Parents think that their children had better go to a vocational school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7030A0"/>
                </a:solidFill>
              </a:rPr>
              <a:t>They view EPAL as a school for failures</a:t>
            </a:r>
            <a:endParaRPr lang="el-GR" dirty="0">
              <a:solidFill>
                <a:srgbClr val="7030A0"/>
              </a:solidFill>
            </a:endParaRPr>
          </a:p>
        </p:txBody>
      </p:sp>
      <p:pic>
        <p:nvPicPr>
          <p:cNvPr id="5" name="4 - Θέση περιεχομένου" descr="EDUCATION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628800"/>
            <a:ext cx="4104455" cy="4392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Parents should make peace with the following: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school in question may not be </a:t>
            </a:r>
            <a:r>
              <a:rPr lang="en-US" dirty="0" smtClean="0">
                <a:solidFill>
                  <a:srgbClr val="FF0000"/>
                </a:solidFill>
              </a:rPr>
              <a:t>suitable for </a:t>
            </a:r>
            <a:r>
              <a:rPr lang="en-US" dirty="0" smtClean="0"/>
              <a:t>their child.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society does not need </a:t>
            </a:r>
            <a:r>
              <a:rPr lang="en-US" dirty="0" smtClean="0"/>
              <a:t>only doctors and lawyers but also good technicians.</a:t>
            </a:r>
          </a:p>
          <a:p>
            <a:r>
              <a:rPr lang="en-US" dirty="0" smtClean="0"/>
              <a:t>Heavy learning load </a:t>
            </a:r>
            <a:r>
              <a:rPr lang="en-US" dirty="0" smtClean="0">
                <a:solidFill>
                  <a:srgbClr val="FF0000"/>
                </a:solidFill>
              </a:rPr>
              <a:t>may erode their child’s self – esteem.</a:t>
            </a:r>
          </a:p>
          <a:p>
            <a:r>
              <a:rPr lang="en-US" dirty="0" smtClean="0"/>
              <a:t>Last but not least, an EPAL is a school that </a:t>
            </a:r>
            <a:r>
              <a:rPr lang="en-US" dirty="0" smtClean="0">
                <a:solidFill>
                  <a:srgbClr val="FF0000"/>
                </a:solidFill>
              </a:rPr>
              <a:t>suits children’s  skills and abilities.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Θέση περιεχομένου" descr="THANK YOU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187624" y="764704"/>
            <a:ext cx="6840760" cy="53285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Educational system in Greece.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A) PRIMARY EDUCATION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Kindergarten (4-6 years old)</a:t>
            </a:r>
          </a:p>
          <a:p>
            <a:r>
              <a:rPr lang="en-US" dirty="0" smtClean="0"/>
              <a:t>Primary School (6-12 years old)</a:t>
            </a:r>
            <a:endParaRPr lang="el-GR" dirty="0"/>
          </a:p>
        </p:txBody>
      </p:sp>
      <p:pic>
        <p:nvPicPr>
          <p:cNvPr id="5" name="4 - Θέση περιεχομένου" descr="EDUCAT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3888432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Educational system in Greece.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B)SECONDARY EDUCATION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Junior High School (12-15 years old)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Senior High School (15 – 18 years old)</a:t>
            </a:r>
          </a:p>
        </p:txBody>
      </p:sp>
      <p:pic>
        <p:nvPicPr>
          <p:cNvPr id="5" name="4 - Θέση περιεχομένου" descr="JH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6016" y="1556792"/>
            <a:ext cx="4032448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education in Greece.</a:t>
            </a:r>
            <a:endParaRPr lang="el-GR" dirty="0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pPr algn="just"/>
            <a:r>
              <a:rPr lang="en-US" dirty="0" smtClean="0"/>
              <a:t>Vocational Schools</a:t>
            </a:r>
          </a:p>
          <a:p>
            <a:pPr algn="just">
              <a:buNone/>
            </a:pPr>
            <a:r>
              <a:rPr lang="en-US" dirty="0"/>
              <a:t> </a:t>
            </a:r>
            <a:r>
              <a:rPr lang="en-US" dirty="0" smtClean="0"/>
              <a:t>    for </a:t>
            </a:r>
          </a:p>
          <a:p>
            <a:pPr algn="just">
              <a:buNone/>
            </a:pPr>
            <a:r>
              <a:rPr lang="en-US" dirty="0" smtClean="0"/>
              <a:t>	those who want to specialize in technical subjects. (15 -18 years)</a:t>
            </a:r>
            <a:endParaRPr lang="el-GR" dirty="0"/>
          </a:p>
        </p:txBody>
      </p:sp>
      <p:pic>
        <p:nvPicPr>
          <p:cNvPr id="8" name="7 - Θέση περιεχομένου" descr="SH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556792"/>
            <a:ext cx="3672408" cy="41764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system in Greece.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42792" cy="4713387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C) TERTIARY EDUCATION</a:t>
            </a:r>
            <a:endParaRPr lang="en-US" b="1" dirty="0" smtClean="0"/>
          </a:p>
          <a:p>
            <a:r>
              <a:rPr lang="en-US" dirty="0" smtClean="0"/>
              <a:t>University</a:t>
            </a:r>
            <a:endParaRPr lang="el-GR" dirty="0"/>
          </a:p>
          <a:p>
            <a:endParaRPr lang="en-US" dirty="0" smtClean="0"/>
          </a:p>
          <a:p>
            <a:r>
              <a:rPr lang="en-US" dirty="0" smtClean="0"/>
              <a:t>Higher Technological Institutes (</a:t>
            </a:r>
            <a:r>
              <a:rPr lang="el-GR" dirty="0" smtClean="0"/>
              <a:t>Τ.Ε.Ι)</a:t>
            </a:r>
            <a:endParaRPr lang="en-US" dirty="0" smtClean="0"/>
          </a:p>
          <a:p>
            <a:endParaRPr lang="el-GR" dirty="0" smtClean="0"/>
          </a:p>
          <a:p>
            <a:r>
              <a:rPr lang="en-US" dirty="0" smtClean="0"/>
              <a:t>Post – graduate studies</a:t>
            </a:r>
            <a:endParaRPr lang="el-GR" dirty="0"/>
          </a:p>
        </p:txBody>
      </p:sp>
      <p:pic>
        <p:nvPicPr>
          <p:cNvPr id="5" name="4 - Θέση περιεχομένου" descr="UNIVERSIT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84784"/>
            <a:ext cx="3816424" cy="44644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Compulsory or Optional?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Compulsory</a:t>
            </a:r>
          </a:p>
          <a:p>
            <a:r>
              <a:rPr lang="en-US" dirty="0" smtClean="0"/>
              <a:t>Kindergarten</a:t>
            </a:r>
          </a:p>
          <a:p>
            <a:r>
              <a:rPr lang="en-US" dirty="0" smtClean="0"/>
              <a:t>Primary School</a:t>
            </a:r>
          </a:p>
          <a:p>
            <a:r>
              <a:rPr lang="en-US" dirty="0" smtClean="0"/>
              <a:t>Junior High School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Optional</a:t>
            </a:r>
          </a:p>
          <a:p>
            <a:r>
              <a:rPr lang="en-US" dirty="0" smtClean="0"/>
              <a:t>Senior High School</a:t>
            </a:r>
          </a:p>
          <a:p>
            <a:r>
              <a:rPr lang="en-US" dirty="0" smtClean="0"/>
              <a:t>Vocational School</a:t>
            </a:r>
          </a:p>
          <a:p>
            <a:r>
              <a:rPr lang="en-US" dirty="0" smtClean="0"/>
              <a:t>Tertiary Education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Vocational School of </a:t>
            </a:r>
            <a:r>
              <a:rPr lang="en-US" dirty="0" err="1" smtClean="0"/>
              <a:t>Trikala</a:t>
            </a:r>
            <a:r>
              <a:rPr lang="en-US" dirty="0" smtClean="0"/>
              <a:t> </a:t>
            </a:r>
            <a:endParaRPr lang="el-GR" dirty="0"/>
          </a:p>
        </p:txBody>
      </p:sp>
      <p:pic>
        <p:nvPicPr>
          <p:cNvPr id="5" name="4 - Θέση περιεχομένου" descr="DSC008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484784"/>
            <a:ext cx="4186808" cy="4680519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P</a:t>
            </a:r>
            <a:r>
              <a:rPr lang="en-US" dirty="0" smtClean="0"/>
              <a:t>layground</a:t>
            </a:r>
          </a:p>
          <a:p>
            <a:r>
              <a:rPr lang="en-US" dirty="0" smtClean="0"/>
              <a:t>Classrooms</a:t>
            </a:r>
          </a:p>
          <a:p>
            <a:r>
              <a:rPr lang="en-US" dirty="0" smtClean="0"/>
              <a:t>Offices</a:t>
            </a:r>
          </a:p>
          <a:p>
            <a:r>
              <a:rPr lang="en-US" dirty="0" smtClean="0"/>
              <a:t>Library</a:t>
            </a:r>
          </a:p>
          <a:p>
            <a:r>
              <a:rPr lang="en-US" dirty="0" smtClean="0"/>
              <a:t>Laboratories (Labs)</a:t>
            </a:r>
          </a:p>
          <a:p>
            <a:r>
              <a:rPr lang="en-US" dirty="0" smtClean="0"/>
              <a:t>Ceremony Hall</a:t>
            </a:r>
          </a:p>
          <a:p>
            <a:r>
              <a:rPr lang="en-US" dirty="0" smtClean="0"/>
              <a:t>Greenhouse</a:t>
            </a:r>
          </a:p>
          <a:p>
            <a:r>
              <a:rPr lang="en-US" dirty="0" smtClean="0"/>
              <a:t>Toilets</a:t>
            </a:r>
          </a:p>
          <a:p>
            <a:r>
              <a:rPr lang="en-US" dirty="0" smtClean="0"/>
              <a:t>Food Canteen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first day of the school year, students</a:t>
            </a:r>
            <a:endParaRPr lang="el-GR" dirty="0"/>
          </a:p>
        </p:txBody>
      </p:sp>
      <p:pic>
        <p:nvPicPr>
          <p:cNvPr id="5" name="4 - Θέση περιεχομένου" descr="DSC0089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00808"/>
            <a:ext cx="4038600" cy="4536504"/>
          </a:xfrm>
        </p:spPr>
      </p:pic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See </a:t>
            </a:r>
            <a:r>
              <a:rPr lang="en-US" dirty="0" smtClean="0"/>
              <a:t>each other again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Meet</a:t>
            </a:r>
            <a:r>
              <a:rPr lang="en-US" dirty="0" smtClean="0"/>
              <a:t> the newcomers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Share</a:t>
            </a:r>
            <a:r>
              <a:rPr lang="en-US" dirty="0" smtClean="0"/>
              <a:t> their experience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Tell</a:t>
            </a:r>
            <a:r>
              <a:rPr lang="en-US" dirty="0" smtClean="0"/>
              <a:t> their news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Feel </a:t>
            </a:r>
            <a:r>
              <a:rPr lang="en-US" dirty="0" smtClean="0"/>
              <a:t>happy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Hope</a:t>
            </a:r>
            <a:r>
              <a:rPr lang="en-US" dirty="0" smtClean="0"/>
              <a:t> that their teachers and the school as a whole will help them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go to school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dirty="0" smtClean="0">
                <a:solidFill>
                  <a:srgbClr val="FF0000"/>
                </a:solidFill>
              </a:rPr>
              <a:t> attend </a:t>
            </a:r>
            <a:r>
              <a:rPr lang="en-US" dirty="0" smtClean="0"/>
              <a:t>lessons</a:t>
            </a:r>
          </a:p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 things </a:t>
            </a:r>
          </a:p>
          <a:p>
            <a:r>
              <a:rPr lang="en-US" dirty="0" smtClean="0"/>
              <a:t>To </a:t>
            </a:r>
            <a:r>
              <a:rPr lang="en-US" dirty="0" smtClean="0">
                <a:solidFill>
                  <a:srgbClr val="FF0000"/>
                </a:solidFill>
              </a:rPr>
              <a:t>specialize in </a:t>
            </a:r>
            <a:r>
              <a:rPr lang="en-US" dirty="0" smtClean="0"/>
              <a:t>technical subjects</a:t>
            </a:r>
            <a:endParaRPr lang="el-GR" dirty="0"/>
          </a:p>
        </p:txBody>
      </p:sp>
      <p:pic>
        <p:nvPicPr>
          <p:cNvPr id="5" name="4 - Θέση περιεχομένου" descr="ALPHABE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556792"/>
            <a:ext cx="3600399" cy="41044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269</Words>
  <Application>Microsoft Office PowerPoint</Application>
  <PresentationFormat>Προβολή στην οθόνη (4:3)</PresentationFormat>
  <Paragraphs>68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ΓΕΝΙΚΑ ΑΓΓΛΙΚΑ –Α΄ ΕΠΑ.Λ Unit 1: Back to school</vt:lpstr>
      <vt:lpstr>Educational system in Greece.</vt:lpstr>
      <vt:lpstr>Educational system in Greece.</vt:lpstr>
      <vt:lpstr>Secondary education in Greece.</vt:lpstr>
      <vt:lpstr>Educational system in Greece.</vt:lpstr>
      <vt:lpstr>Compulsory or Optional?</vt:lpstr>
      <vt:lpstr>The 2nd Vocational School of Trikala </vt:lpstr>
      <vt:lpstr>On the first day of the school year, students</vt:lpstr>
      <vt:lpstr>Students go to school</vt:lpstr>
      <vt:lpstr>If Junior High School leavers get bad marks and have poor achievement</vt:lpstr>
      <vt:lpstr>Parents should make peace with the following: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ΓΕΝΙΚΑ ΑΓΓΛΙΚΑ –Α΄ ΕΠΑ.Λ Unit 1: Back to school</dc:title>
  <dc:creator>user</dc:creator>
  <cp:lastModifiedBy>user</cp:lastModifiedBy>
  <cp:revision>32</cp:revision>
  <dcterms:created xsi:type="dcterms:W3CDTF">2014-09-22T20:28:52Z</dcterms:created>
  <dcterms:modified xsi:type="dcterms:W3CDTF">2014-09-30T15:32:20Z</dcterms:modified>
</cp:coreProperties>
</file>